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3" r:id="rId1"/>
  </p:sldMasterIdLst>
  <p:notesMasterIdLst>
    <p:notesMasterId r:id="rId51"/>
  </p:notesMasterIdLst>
  <p:sldIdLst>
    <p:sldId id="327" r:id="rId2"/>
    <p:sldId id="313" r:id="rId3"/>
    <p:sldId id="260" r:id="rId4"/>
    <p:sldId id="261" r:id="rId5"/>
    <p:sldId id="311" r:id="rId6"/>
    <p:sldId id="312" r:id="rId7"/>
    <p:sldId id="314" r:id="rId8"/>
    <p:sldId id="315" r:id="rId9"/>
    <p:sldId id="263" r:id="rId10"/>
    <p:sldId id="306" r:id="rId11"/>
    <p:sldId id="265" r:id="rId12"/>
    <p:sldId id="307" r:id="rId13"/>
    <p:sldId id="316" r:id="rId14"/>
    <p:sldId id="268" r:id="rId15"/>
    <p:sldId id="269" r:id="rId16"/>
    <p:sldId id="322" r:id="rId17"/>
    <p:sldId id="308" r:id="rId18"/>
    <p:sldId id="309" r:id="rId19"/>
    <p:sldId id="310" r:id="rId20"/>
    <p:sldId id="323" r:id="rId21"/>
    <p:sldId id="324" r:id="rId22"/>
    <p:sldId id="341" r:id="rId23"/>
    <p:sldId id="340" r:id="rId24"/>
    <p:sldId id="342" r:id="rId25"/>
    <p:sldId id="273" r:id="rId26"/>
    <p:sldId id="279" r:id="rId27"/>
    <p:sldId id="281" r:id="rId28"/>
    <p:sldId id="329" r:id="rId29"/>
    <p:sldId id="330" r:id="rId30"/>
    <p:sldId id="343" r:id="rId31"/>
    <p:sldId id="331" r:id="rId32"/>
    <p:sldId id="344" r:id="rId33"/>
    <p:sldId id="333" r:id="rId34"/>
    <p:sldId id="334" r:id="rId35"/>
    <p:sldId id="335" r:id="rId36"/>
    <p:sldId id="332" r:id="rId37"/>
    <p:sldId id="346" r:id="rId38"/>
    <p:sldId id="283" r:id="rId39"/>
    <p:sldId id="282" r:id="rId40"/>
    <p:sldId id="328" r:id="rId41"/>
    <p:sldId id="336" r:id="rId42"/>
    <p:sldId id="337" r:id="rId43"/>
    <p:sldId id="338" r:id="rId44"/>
    <p:sldId id="339" r:id="rId45"/>
    <p:sldId id="326" r:id="rId46"/>
    <p:sldId id="299" r:id="rId47"/>
    <p:sldId id="345" r:id="rId48"/>
    <p:sldId id="305" r:id="rId49"/>
    <p:sldId id="300" r:id="rId50"/>
  </p:sldIdLst>
  <p:sldSz cx="9144000" cy="5143500" type="screen16x9"/>
  <p:notesSz cx="6858000" cy="9144000"/>
  <p:embeddedFontLst>
    <p:embeddedFont>
      <p:font typeface="Cambria Math" panose="02040503050406030204" pitchFamily="18" charset="0"/>
      <p:regular r:id="rId52"/>
    </p:embeddedFont>
    <p:embeddedFont>
      <p:font typeface="Franklin Gothic Book" panose="020B0503020102020204" pitchFamily="34" charset="0"/>
      <p:regular r:id="rId53"/>
      <p:italic r:id="rId54"/>
    </p:embeddedFont>
    <p:embeddedFont>
      <p:font typeface="Karla" pitchFamily="2" charset="77"/>
      <p:regular r:id="rId55"/>
      <p:bold r:id="rId56"/>
      <p:italic r:id="rId57"/>
      <p:boldItalic r:id="rId58"/>
    </p:embeddedFont>
    <p:embeddedFont>
      <p:font typeface="Lato" panose="020F0502020204030203" pitchFamily="34" charset="0"/>
      <p:regular r:id="rId59"/>
      <p:bold r:id="rId60"/>
      <p:italic r:id="rId61"/>
      <p:boldItalic r:id="rId62"/>
    </p:embeddedFont>
    <p:embeddedFont>
      <p:font typeface="Raleway" pitchFamily="2" charset="77"/>
      <p:regular r:id="rId63"/>
      <p:bold r:id="rId64"/>
      <p:italic r:id="rId65"/>
      <p:boldItalic r:id="rId66"/>
    </p:embeddedFont>
  </p:embeddedFontLst>
  <p:defaultTextStyle>
    <a:defPPr>
      <a:defRPr lang="en-CH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740"/>
    <p:restoredTop sz="90068"/>
  </p:normalViewPr>
  <p:slideViewPr>
    <p:cSldViewPr snapToGrid="0">
      <p:cViewPr varScale="1">
        <p:scale>
          <a:sx n="153" d="100"/>
          <a:sy n="153" d="100"/>
        </p:scale>
        <p:origin x="912" y="1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12.fntdata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2.fntdata"/><Relationship Id="rId58" Type="http://schemas.openxmlformats.org/officeDocument/2006/relationships/font" Target="fonts/font7.fntdata"/><Relationship Id="rId66" Type="http://schemas.openxmlformats.org/officeDocument/2006/relationships/font" Target="fonts/font15.fntdata"/><Relationship Id="rId5" Type="http://schemas.openxmlformats.org/officeDocument/2006/relationships/slide" Target="slides/slide4.xml"/><Relationship Id="rId61" Type="http://schemas.openxmlformats.org/officeDocument/2006/relationships/font" Target="fonts/font10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5.fntdata"/><Relationship Id="rId64" Type="http://schemas.openxmlformats.org/officeDocument/2006/relationships/font" Target="fonts/font13.fntdata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8.fntdata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3.fntdata"/><Relationship Id="rId62" Type="http://schemas.openxmlformats.org/officeDocument/2006/relationships/font" Target="fonts/font11.fntdata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6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1.fntdata"/><Relationship Id="rId60" Type="http://schemas.openxmlformats.org/officeDocument/2006/relationships/font" Target="fonts/font9.fntdata"/><Relationship Id="rId65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76452e3b1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76452e3b13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6dd3852867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6dd3852867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6dd3852867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6dd3852867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6dd3852867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6dd3852867_0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6dd3852867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6dd3852867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6dd3852867_0_5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6dd3852867_0_5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6dd3852867_0_5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6dd3852867_0_5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76452e3b13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76452e3b13_0_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76452e3b13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76452e3b13_0_2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76452e3b13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76452e3b13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H"/>
              <a:t>Draw on the blackboard all the components of a neuron and the 3 components of a model and ask students which part is relevant</a:t>
            </a:r>
          </a:p>
        </p:txBody>
      </p:sp>
    </p:spTree>
    <p:extLst>
      <p:ext uri="{BB962C8B-B14F-4D97-AF65-F5344CB8AC3E}">
        <p14:creationId xmlns:p14="http://schemas.microsoft.com/office/powerpoint/2010/main" val="25849102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1132188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76452e3b13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76452e3b13_0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6dd385286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6dd385286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6dd3852867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6dd3852867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4C3447-B0F6-F0D5-7653-F27C2504EA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139723-5E46-2E1A-5D27-B64D1C6218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210E08-A48A-AB28-ECB1-03B6AA7C10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FCE59-ED68-1145-BEA5-66C22E95295E}" type="datetimeFigureOut">
              <a:t>07.01.2024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B726A2-6ADD-A115-D781-B4207DBFBB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30DA7E-4E26-BE86-CE14-5AF9FE4A8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786308263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F8A8BC-7271-F02F-276C-00C6F0027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021AF4F-9DD0-37B4-6315-56EA12B670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0AAC8D-DAB8-E0CF-3D96-01880C7BB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FCE59-ED68-1145-BEA5-66C22E95295E}" type="datetimeFigureOut">
              <a:t>07.01.2024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20D502-1103-6C64-C5D1-8C17B17279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B2EB52-1705-E5BC-C1D5-2901AFA92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19344445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F9279FD-8BFA-E047-47E0-0FEB5975CB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34073D-B3D3-6B38-C8AF-2365CBEB92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C319FD-76FB-ACFB-7E25-3B7E8321A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FCE59-ED68-1145-BEA5-66C22E95295E}" type="datetimeFigureOut">
              <a:t>07.01.2024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32E4A3-8F7F-75EC-FA98-68597E6990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C2F659-5AE3-A70C-86EA-BED6180FA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14136768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377081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0">
  <p:cSld name="Title Only 0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5"/>
          <p:cNvSpPr txBox="1">
            <a:spLocks noGrp="1"/>
          </p:cNvSpPr>
          <p:nvPr>
            <p:ph type="title"/>
          </p:nvPr>
        </p:nvSpPr>
        <p:spPr>
          <a:xfrm>
            <a:off x="375223" y="266614"/>
            <a:ext cx="7567500" cy="2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500" tIns="41500" rIns="41500" bIns="415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600"/>
              <a:buFont typeface="Karla"/>
              <a:buNone/>
              <a:defRPr sz="1900" b="1" i="0" u="none" strike="noStrike" cap="non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600"/>
              <a:buFont typeface="Karla"/>
              <a:buNone/>
              <a:defRPr sz="1900" b="1" i="0" u="none" strike="noStrike" cap="non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600"/>
              <a:buFont typeface="Karla"/>
              <a:buNone/>
              <a:defRPr sz="1900" b="1" i="0" u="none" strike="noStrike" cap="non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600"/>
              <a:buFont typeface="Karla"/>
              <a:buNone/>
              <a:defRPr sz="1900" b="1" i="0" u="none" strike="noStrike" cap="non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600"/>
              <a:buFont typeface="Karla"/>
              <a:buNone/>
              <a:defRPr sz="1900" b="1" i="0" u="none" strike="noStrike" cap="non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600"/>
              <a:buFont typeface="Karla"/>
              <a:buNone/>
              <a:defRPr sz="1900" b="1" i="0" u="none" strike="noStrike" cap="non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600"/>
              <a:buFont typeface="Karla"/>
              <a:buNone/>
              <a:defRPr sz="1900" b="1" i="0" u="none" strike="noStrike" cap="non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600"/>
              <a:buFont typeface="Karla"/>
              <a:buNone/>
              <a:defRPr sz="1900" b="1" i="0" u="none" strike="noStrike" cap="non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600"/>
              <a:buFont typeface="Karla"/>
              <a:buNone/>
              <a:defRPr sz="1900" b="1" i="0" u="none" strike="noStrike" cap="non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endParaRPr/>
          </a:p>
        </p:txBody>
      </p:sp>
      <p:sp>
        <p:nvSpPr>
          <p:cNvPr id="117" name="Google Shape;117;p15"/>
          <p:cNvSpPr txBox="1">
            <a:spLocks noGrp="1"/>
          </p:cNvSpPr>
          <p:nvPr>
            <p:ph type="sldNum" idx="12"/>
          </p:nvPr>
        </p:nvSpPr>
        <p:spPr>
          <a:xfrm>
            <a:off x="8686423" y="4918793"/>
            <a:ext cx="185700" cy="1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50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000"/>
              <a:buFont typeface="Karla"/>
              <a:buNone/>
              <a:defRPr sz="1000" b="1" i="0" u="none" strike="noStrike" cap="non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1pPr>
            <a:lvl2pPr marL="0" marR="0" lvl="1" indent="50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000"/>
              <a:buFont typeface="Karla"/>
              <a:buNone/>
              <a:defRPr sz="1000" b="1" i="0" u="none" strike="noStrike" cap="non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2pPr>
            <a:lvl3pPr marL="0" marR="0" lvl="2" indent="50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000"/>
              <a:buFont typeface="Karla"/>
              <a:buNone/>
              <a:defRPr sz="1000" b="1" i="0" u="none" strike="noStrike" cap="non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3pPr>
            <a:lvl4pPr marL="0" marR="0" lvl="3" indent="50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000"/>
              <a:buFont typeface="Karla"/>
              <a:buNone/>
              <a:defRPr sz="1000" b="1" i="0" u="none" strike="noStrike" cap="non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4pPr>
            <a:lvl5pPr marL="0" marR="0" lvl="4" indent="50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000"/>
              <a:buFont typeface="Karla"/>
              <a:buNone/>
              <a:defRPr sz="1000" b="1" i="0" u="none" strike="noStrike" cap="non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5pPr>
            <a:lvl6pPr marL="0" marR="0" lvl="5" indent="50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000"/>
              <a:buFont typeface="Karla"/>
              <a:buNone/>
              <a:defRPr sz="1000" b="1" i="0" u="none" strike="noStrike" cap="non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000"/>
              <a:buFont typeface="Karla"/>
              <a:buNone/>
              <a:defRPr sz="1000" b="1" i="0" u="none" strike="noStrike" cap="non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000"/>
              <a:buFont typeface="Karla"/>
              <a:buNone/>
              <a:defRPr sz="1000" b="1" i="0" u="none" strike="noStrike" cap="non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8pPr>
            <a:lvl9pPr marL="0" marR="0" lvl="8" indent="50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000"/>
              <a:buFont typeface="Karla"/>
              <a:buNone/>
              <a:defRPr sz="1000" b="1" i="0" u="none" strike="noStrike" cap="non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pPr marL="0" lvl="0" indent="5080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804107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305016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B08CA-B4A0-7774-F40D-9999D0BCA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9A3CBF-5145-B96A-0D4D-E698F2C364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612BF4-37BB-7B06-7673-A0A29C1E8B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FCE59-ED68-1145-BEA5-66C22E95295E}" type="datetimeFigureOut">
              <a:t>07.01.2024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26B9BE-49D0-9F8E-C0C0-F69AB72B06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06DBB6-A2BC-DAB6-AF82-A6B0B9F08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53060257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1A038-13FC-14CD-564F-22E956AD2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3A331A-86A1-3AB5-07D7-351950D653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0B7967-8998-30AA-B036-E8BCC69C19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FCE59-ED68-1145-BEA5-66C22E95295E}" type="datetimeFigureOut">
              <a:t>07.01.2024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5C0E01-5D61-5557-19B3-D5C3B19BF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40025B-44E7-2741-7EB6-FD1979661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222631827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351330-7233-03DE-14BD-C0B391535F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F3E178-890D-148C-159B-A4AA099AD2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8FE0E4-4AE6-9597-2501-9902E5F53F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E98D6E-6128-A60B-3C84-B4716F9B5C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FCE59-ED68-1145-BEA5-66C22E95295E}" type="datetimeFigureOut">
              <a:t>07.01.2024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610A78-41E8-7365-2272-B0C9D98F6F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AF1D7B-8382-5466-58E8-B0B9BCE24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800708945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7999F-ABBD-A26F-443F-3956CDB52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5532F9-5012-0CEF-B164-6766E67453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4E1153-5C16-24DE-1CD2-BDBC86AFA0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3E2454-B65C-6898-F2D6-1180B0D0B2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379F4E5-D3D8-D6F7-0C38-A494749642D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0AA1123-7B3F-7592-F417-C552122FB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FCE59-ED68-1145-BEA5-66C22E95295E}" type="datetimeFigureOut">
              <a:t>07.01.2024</a:t>
            </a:fld>
            <a:endParaRPr lang="en-C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EFDA411-A721-3E9B-E705-C1AE96FF18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E040E71-C48F-578D-2D0A-6433389F2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814663872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BC4FA-75E1-59FF-8767-009C3DA87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5FD68C8-A5E7-2861-6722-BCA4B1C972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FCE59-ED68-1145-BEA5-66C22E95295E}" type="datetimeFigureOut">
              <a:t>07.01.2024</a:t>
            </a:fld>
            <a:endParaRPr lang="en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D02712-3074-00D0-68F8-943183F299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5FD2C2-D499-48CE-AC1B-90B9B0F0A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32521219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F07CD8A-6DD1-DA9E-8CA3-CB69EE5F20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FCE59-ED68-1145-BEA5-66C22E95295E}" type="datetimeFigureOut">
              <a:t>07.01.2024</a:t>
            </a:fld>
            <a:endParaRPr lang="en-C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84DE98A-E748-8D99-B7B8-E76635C831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C2F601-1072-D7E4-7FE9-446DD655D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2487685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03384-76F9-FEDA-BED1-4B94693848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7336B6-D1C6-09F5-0B08-F3C3706BC1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293C86-F587-44DB-34E7-2685C3F997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82A5A8-643B-07C3-4213-15DD674EA4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FCE59-ED68-1145-BEA5-66C22E95295E}" type="datetimeFigureOut">
              <a:t>07.01.2024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2B686B-38AB-087F-C952-289E41D872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0E64ED-5080-5F3E-7124-C97B03E97B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62954381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339780-0E79-C392-3C93-EE87DB314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9322BAA-DC96-87FA-9ADC-DBC8D5CAE13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4FD41F-E20F-BAB2-36E2-93F9AE2595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61D1C2-3802-70C1-FDF9-009ACA370D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FCE59-ED68-1145-BEA5-66C22E95295E}" type="datetimeFigureOut">
              <a:t>07.01.2024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9F4547-B40B-B61E-8BB4-57D5098A74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01357B-44EE-2B18-3D00-D14BEA14B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157491241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F8B44EA-2FE7-BEC3-614F-B5EE3CF55B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CC288E-6383-BDE1-9067-4994D727C0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FF8E38-701F-2151-343D-205275F687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0" i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383FCE59-ED68-1145-BEA5-66C22E95295E}" type="datetimeFigureOut">
              <a:rPr lang="en-CH"/>
              <a:pPr/>
              <a:t>07.01.2024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705E1F-73B2-5B80-A5F2-A282442495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0" i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9C31D7-966E-973F-D5CC-573AC84CB6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0" i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00000000-1234-1234-1234-123412341234}" type="slidenum">
              <a:rPr lang="en"/>
              <a:pPr/>
              <a:t>‹#›</a:t>
            </a:fld>
            <a:endParaRPr lang="e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5149550-2844-26C3-AEB7-3BD213F8F3E2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7017026" y="127396"/>
            <a:ext cx="2000250" cy="17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2134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  <p:sldLayoutId id="2147483677" r:id="rId14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b="0" i="0" kern="1200">
          <a:solidFill>
            <a:schemeClr val="tx1"/>
          </a:solidFill>
          <a:latin typeface="Arial" panose="020B0604020202020204" pitchFamily="34" charset="0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H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4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emf"/><Relationship Id="rId4" Type="http://schemas.openxmlformats.org/officeDocument/2006/relationships/image" Target="../media/image31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32.emf"/><Relationship Id="rId4" Type="http://schemas.openxmlformats.org/officeDocument/2006/relationships/image" Target="../media/image31.e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32.emf"/><Relationship Id="rId4" Type="http://schemas.openxmlformats.org/officeDocument/2006/relationships/image" Target="../media/image31.em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emf"/><Relationship Id="rId3" Type="http://schemas.openxmlformats.org/officeDocument/2006/relationships/image" Target="../media/image30.emf"/><Relationship Id="rId7" Type="http://schemas.openxmlformats.org/officeDocument/2006/relationships/image" Target="../media/image34.emf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emf"/><Relationship Id="rId5" Type="http://schemas.openxmlformats.org/officeDocument/2006/relationships/image" Target="../media/image32.emf"/><Relationship Id="rId10" Type="http://schemas.openxmlformats.org/officeDocument/2006/relationships/image" Target="../media/image37.emf"/><Relationship Id="rId4" Type="http://schemas.openxmlformats.org/officeDocument/2006/relationships/image" Target="../media/image31.emf"/><Relationship Id="rId9" Type="http://schemas.openxmlformats.org/officeDocument/2006/relationships/image" Target="../media/image36.em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emf"/><Relationship Id="rId3" Type="http://schemas.openxmlformats.org/officeDocument/2006/relationships/image" Target="../media/image30.emf"/><Relationship Id="rId7" Type="http://schemas.openxmlformats.org/officeDocument/2006/relationships/image" Target="../media/image34.emf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emf"/><Relationship Id="rId5" Type="http://schemas.openxmlformats.org/officeDocument/2006/relationships/image" Target="../media/image32.emf"/><Relationship Id="rId4" Type="http://schemas.openxmlformats.org/officeDocument/2006/relationships/image" Target="../media/image31.emf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emf"/><Relationship Id="rId3" Type="http://schemas.openxmlformats.org/officeDocument/2006/relationships/image" Target="../media/image30.emf"/><Relationship Id="rId7" Type="http://schemas.openxmlformats.org/officeDocument/2006/relationships/image" Target="../media/image34.emf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emf"/><Relationship Id="rId5" Type="http://schemas.openxmlformats.org/officeDocument/2006/relationships/image" Target="../media/image32.emf"/><Relationship Id="rId4" Type="http://schemas.openxmlformats.org/officeDocument/2006/relationships/image" Target="../media/image31.emf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emf"/><Relationship Id="rId3" Type="http://schemas.openxmlformats.org/officeDocument/2006/relationships/image" Target="../media/image30.emf"/><Relationship Id="rId7" Type="http://schemas.openxmlformats.org/officeDocument/2006/relationships/image" Target="../media/image34.emf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emf"/><Relationship Id="rId5" Type="http://schemas.openxmlformats.org/officeDocument/2006/relationships/image" Target="../media/image32.emf"/><Relationship Id="rId4" Type="http://schemas.openxmlformats.org/officeDocument/2006/relationships/image" Target="../media/image31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tasciencecentral.com/alternatives-to-the-gradient-descent-algorithm/" TargetMode="Externa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enfrederickson.com/numerical-optimization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://adl.toelt.ai/gradientDescent/Gradient_descent_developed_from_scratch.html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hyperlink" Target="https://playground.tensorflow.org/" TargetMode="Externa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://www.deepideas.net/deep-learning-from-scratch-i-computational-graphs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7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3" descr="Neuron system in 3D rendering">
            <a:extLst>
              <a:ext uri="{FF2B5EF4-FFF2-40B4-BE49-F238E27FC236}">
                <a16:creationId xmlns:a16="http://schemas.microsoft.com/office/drawing/2014/main" id="{241EA15A-E943-C081-B3DF-76B8D25968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14" t="369" r="12066"/>
          <a:stretch/>
        </p:blipFill>
        <p:spPr>
          <a:xfrm>
            <a:off x="2642616" y="10"/>
            <a:ext cx="6501384" cy="5143490"/>
          </a:xfrm>
          <a:prstGeom prst="rect">
            <a:avLst/>
          </a:prstGeom>
        </p:spPr>
      </p:pic>
      <p:sp>
        <p:nvSpPr>
          <p:cNvPr id="16" name="Rectangle 9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7004404" cy="51435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3C51FE-6B97-0B90-B5AD-A518FE26CC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485" y="841772"/>
            <a:ext cx="3017520" cy="24031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/>
            <a:r>
              <a:rPr lang="en-US" sz="3600">
                <a:cs typeface="Arial" panose="020B0604020202020204" pitchFamily="34" charset="0"/>
              </a:rPr>
              <a:t>Structure of a neuron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69941" y="260093"/>
            <a:ext cx="109728" cy="5280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0771" y="3410190"/>
            <a:ext cx="2983230" cy="13716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261379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0E764B-D9B8-D3D3-9033-AF252873B8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/>
              <a:t>What is a tensor (why TensorFlow?)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8AE5DC-2E64-E5AC-B21F-37569A3950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702904"/>
            <a:ext cx="7886700" cy="2929819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CH" sz="3200"/>
              <a:t>In its simplest (and somehow incorrect) definition a </a:t>
            </a:r>
            <a:r>
              <a:rPr lang="en-CH" sz="3200" b="1"/>
              <a:t>Tensor</a:t>
            </a:r>
            <a:r>
              <a:rPr lang="en-CH" sz="3200"/>
              <a:t> is simply a multi-dimensional array of numbers.</a:t>
            </a:r>
          </a:p>
          <a:p>
            <a:pPr marL="0" indent="0">
              <a:buNone/>
            </a:pPr>
            <a:endParaRPr lang="en-CH" sz="3200"/>
          </a:p>
          <a:p>
            <a:pPr marL="0" indent="0">
              <a:buNone/>
            </a:pPr>
            <a:r>
              <a:rPr lang="en-CH" sz="3200"/>
              <a:t>An image is a tensor of 3-dimensions (the horizontal and vertical resolution and the colors, RGB).</a:t>
            </a:r>
          </a:p>
        </p:txBody>
      </p:sp>
    </p:spTree>
    <p:extLst>
      <p:ext uri="{BB962C8B-B14F-4D97-AF65-F5344CB8AC3E}">
        <p14:creationId xmlns:p14="http://schemas.microsoft.com/office/powerpoint/2010/main" val="36553963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Learning for a neuron includes 3 components</a:t>
            </a:r>
            <a:endParaRPr/>
          </a:p>
        </p:txBody>
      </p:sp>
      <p:sp>
        <p:nvSpPr>
          <p:cNvPr id="206" name="Google Shape;206;p25"/>
          <p:cNvSpPr txBox="1"/>
          <p:nvPr/>
        </p:nvSpPr>
        <p:spPr>
          <a:xfrm>
            <a:off x="826950" y="1566096"/>
            <a:ext cx="7688400" cy="21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Raleway"/>
              <a:buChar char="●"/>
            </a:pPr>
            <a:r>
              <a:rPr lang="en" sz="1800">
                <a:latin typeface="Raleway"/>
                <a:ea typeface="Raleway"/>
                <a:cs typeface="Raleway"/>
                <a:sym typeface="Raleway"/>
              </a:rPr>
              <a:t>A neural network (defined by its architecture, in other words the computational steps to evaluate the network output)</a:t>
            </a:r>
            <a:endParaRPr sz="1800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Raleway"/>
              <a:buChar char="●"/>
            </a:pPr>
            <a:r>
              <a:rPr lang="en" sz="1800">
                <a:latin typeface="Raleway"/>
                <a:ea typeface="Raleway"/>
                <a:cs typeface="Raleway"/>
                <a:sym typeface="Raleway"/>
              </a:rPr>
              <a:t>A loss function (a function to measure how good or bad the network is predicting the outputs)</a:t>
            </a:r>
            <a:endParaRPr sz="1800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Raleway"/>
              <a:buChar char="●"/>
            </a:pPr>
            <a:r>
              <a:rPr lang="en" sz="1800">
                <a:latin typeface="Raleway"/>
                <a:ea typeface="Raleway"/>
                <a:cs typeface="Raleway"/>
                <a:sym typeface="Raleway"/>
              </a:rPr>
              <a:t>An algorithm to minimize the loss function (also called </a:t>
            </a:r>
            <a:r>
              <a:rPr lang="en" sz="1800" b="1">
                <a:latin typeface="Raleway"/>
                <a:ea typeface="Raleway"/>
                <a:cs typeface="Raleway"/>
                <a:sym typeface="Raleway"/>
              </a:rPr>
              <a:t>optimizer</a:t>
            </a:r>
            <a:r>
              <a:rPr lang="en" sz="1800">
                <a:latin typeface="Raleway"/>
                <a:ea typeface="Raleway"/>
                <a:cs typeface="Raleway"/>
                <a:sym typeface="Raleway"/>
              </a:rPr>
              <a:t>)</a:t>
            </a:r>
            <a:endParaRPr sz="18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07" name="Google Shape;207;p25"/>
          <p:cNvSpPr txBox="1"/>
          <p:nvPr/>
        </p:nvSpPr>
        <p:spPr>
          <a:xfrm>
            <a:off x="4813300" y="4701334"/>
            <a:ext cx="3873000" cy="2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500" tIns="41500" rIns="41500" bIns="41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Source:Umberto Michelucci, Applied Deep Learning - A Case-Based Approach to Understanding Deep Neural Networks, APRESS 2018</a:t>
            </a:r>
            <a:endParaRPr sz="800"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BA4890-DEF3-16DA-83B9-8885F23CE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/>
              <a:t>Quiz: What can a neuron do?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3EAD1F-6D5C-2893-897C-084B002E67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477670"/>
            <a:ext cx="7886700" cy="3391986"/>
          </a:xfrm>
        </p:spPr>
        <p:txBody>
          <a:bodyPr>
            <a:normAutofit/>
          </a:bodyPr>
          <a:lstStyle/>
          <a:p>
            <a:r>
              <a:rPr lang="en-CH"/>
              <a:t>We have discussed how a neuron looks like. B</a:t>
            </a:r>
            <a:r>
              <a:rPr lang="en-GB"/>
              <a:t>u</a:t>
            </a:r>
            <a:r>
              <a:rPr lang="en-CH"/>
              <a:t>t how can a neuron solve any type of problem? </a:t>
            </a:r>
          </a:p>
          <a:p>
            <a:r>
              <a:rPr lang="en-CH"/>
              <a:t>Can a neuron solve a classification and a regression problem? How can we do that?</a:t>
            </a:r>
          </a:p>
          <a:p>
            <a:endParaRPr lang="en-CH"/>
          </a:p>
          <a:p>
            <a:endParaRPr lang="en-CH"/>
          </a:p>
          <a:p>
            <a:pPr marL="0" indent="0" algn="ctr">
              <a:buNone/>
            </a:pPr>
            <a:r>
              <a:rPr lang="en-CH" sz="2800">
                <a:solidFill>
                  <a:srgbClr val="FF0000"/>
                </a:solidFill>
              </a:rPr>
              <a:t>Question to you: which component of a neuron is responsible for the type of problem we want to solve?</a:t>
            </a:r>
          </a:p>
        </p:txBody>
      </p:sp>
    </p:spTree>
    <p:extLst>
      <p:ext uri="{BB962C8B-B14F-4D97-AF65-F5344CB8AC3E}">
        <p14:creationId xmlns:p14="http://schemas.microsoft.com/office/powerpoint/2010/main" val="16101458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76EA1-02E5-94FB-A75F-981EDB277A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1382678"/>
          </a:xfrm>
        </p:spPr>
        <p:txBody>
          <a:bodyPr>
            <a:normAutofit fontScale="90000"/>
          </a:bodyPr>
          <a:lstStyle/>
          <a:p>
            <a:r>
              <a:rPr lang="en-CH"/>
              <a:t>Which portion of a </a:t>
            </a:r>
            <a:r>
              <a:rPr lang="en-CH" i="1"/>
              <a:t>neural network model</a:t>
            </a:r>
            <a:r>
              <a:rPr lang="en-CH"/>
              <a:t> is responsible for the type of problem that can be solved?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115D97-B32F-677C-EA03-F41AEBB6C2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709529"/>
            <a:ext cx="7886700" cy="2923193"/>
          </a:xfrm>
        </p:spPr>
        <p:txBody>
          <a:bodyPr/>
          <a:lstStyle/>
          <a:p>
            <a:pPr marL="0" indent="0">
              <a:buNone/>
            </a:pPr>
            <a:r>
              <a:rPr lang="en-CH"/>
              <a:t>Two main components are responsible for the type of problem that can be solved:</a:t>
            </a:r>
          </a:p>
          <a:p>
            <a:r>
              <a:rPr lang="en-CH"/>
              <a:t>The output activation function</a:t>
            </a:r>
          </a:p>
          <a:p>
            <a:r>
              <a:rPr lang="en-CH"/>
              <a:t>The loss function</a:t>
            </a:r>
          </a:p>
          <a:p>
            <a:pPr marL="0" indent="0">
              <a:buNone/>
            </a:pPr>
            <a:r>
              <a:rPr lang="en-CH">
                <a:sym typeface="Wingdings" pitchFamily="2" charset="2"/>
              </a:rPr>
              <a:t> The optimiser is not related in any way to the type of problem solved.</a:t>
            </a:r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194898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8"/>
          <p:cNvSpPr txBox="1">
            <a:spLocks noGrp="1"/>
          </p:cNvSpPr>
          <p:nvPr>
            <p:ph type="title"/>
          </p:nvPr>
        </p:nvSpPr>
        <p:spPr>
          <a:xfrm>
            <a:off x="236975" y="265527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single neuron can do a lot</a:t>
            </a:r>
            <a:endParaRPr/>
          </a:p>
        </p:txBody>
      </p:sp>
      <p:sp>
        <p:nvSpPr>
          <p:cNvPr id="239" name="Google Shape;239;p28"/>
          <p:cNvSpPr txBox="1">
            <a:spLocks noGrp="1"/>
          </p:cNvSpPr>
          <p:nvPr>
            <p:ph type="body" idx="1"/>
          </p:nvPr>
        </p:nvSpPr>
        <p:spPr>
          <a:xfrm>
            <a:off x="306875" y="2078875"/>
            <a:ext cx="3774300" cy="42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 b="1">
                <a:latin typeface="Raleway"/>
                <a:ea typeface="Raleway"/>
                <a:cs typeface="Raleway"/>
                <a:sym typeface="Raleway"/>
              </a:rPr>
              <a:t>Logistic regression (binary classification)</a:t>
            </a:r>
            <a:endParaRPr sz="1400" b="1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40" name="Google Shape;240;p28"/>
          <p:cNvSpPr txBox="1">
            <a:spLocks noGrp="1"/>
          </p:cNvSpPr>
          <p:nvPr>
            <p:ph type="body" idx="2"/>
          </p:nvPr>
        </p:nvSpPr>
        <p:spPr>
          <a:xfrm>
            <a:off x="4643600" y="2078875"/>
            <a:ext cx="3774300" cy="38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 b="1">
                <a:latin typeface="Raleway"/>
                <a:ea typeface="Raleway"/>
                <a:cs typeface="Raleway"/>
                <a:sym typeface="Raleway"/>
              </a:rPr>
              <a:t>Linear regression</a:t>
            </a:r>
            <a:endParaRPr sz="1400" b="1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41" name="Google Shape;24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00901" y="675826"/>
            <a:ext cx="2316951" cy="124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9925" y="2771875"/>
            <a:ext cx="2446629" cy="53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300" y="3369975"/>
            <a:ext cx="4491300" cy="62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03100" y="2898837"/>
            <a:ext cx="995900" cy="281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03100" y="3544038"/>
            <a:ext cx="2701491" cy="281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2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59913" y="4225100"/>
            <a:ext cx="4192338" cy="281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2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59925" y="4548688"/>
            <a:ext cx="4192325" cy="2949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2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114475" y="4249063"/>
            <a:ext cx="2832550" cy="2333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9" name="Google Shape;249;p28"/>
          <p:cNvCxnSpPr/>
          <p:nvPr/>
        </p:nvCxnSpPr>
        <p:spPr>
          <a:xfrm>
            <a:off x="359925" y="4138388"/>
            <a:ext cx="8211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9"/>
          <p:cNvSpPr txBox="1">
            <a:spLocks noGrp="1"/>
          </p:cNvSpPr>
          <p:nvPr>
            <p:ph type="title"/>
          </p:nvPr>
        </p:nvSpPr>
        <p:spPr>
          <a:xfrm>
            <a:off x="266475" y="24619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Multiple neurons / multiple layers</a:t>
            </a:r>
            <a:endParaRPr/>
          </a:p>
        </p:txBody>
      </p:sp>
      <p:pic>
        <p:nvPicPr>
          <p:cNvPr id="255" name="Google Shape;25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6675" y="1052420"/>
            <a:ext cx="4298549" cy="2667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88075" y="4205788"/>
            <a:ext cx="2629701" cy="71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1051" y="4093551"/>
            <a:ext cx="5627726" cy="943325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29"/>
          <p:cNvSpPr txBox="1"/>
          <p:nvPr/>
        </p:nvSpPr>
        <p:spPr>
          <a:xfrm rot="-5400000">
            <a:off x="6965825" y="2423859"/>
            <a:ext cx="3873000" cy="2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500" tIns="41500" rIns="41500" bIns="41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Source:Umberto Michelucci, Applied Deep Learning - A Case-Based Approach to Understanding Deep Neural Networks, APRESS 2018</a:t>
            </a:r>
            <a:endParaRPr sz="800"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1548AFC-761E-5CCC-72B2-701819C487D9}"/>
              </a:ext>
            </a:extLst>
          </p:cNvPr>
          <p:cNvSpPr/>
          <p:nvPr/>
        </p:nvSpPr>
        <p:spPr>
          <a:xfrm>
            <a:off x="1828800" y="972922"/>
            <a:ext cx="724205" cy="28090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40AA10-5CAD-4548-64AF-C89B9729C756}"/>
              </a:ext>
            </a:extLst>
          </p:cNvPr>
          <p:cNvSpPr txBox="1"/>
          <p:nvPr/>
        </p:nvSpPr>
        <p:spPr>
          <a:xfrm>
            <a:off x="5618073" y="781395"/>
            <a:ext cx="23371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Layer (no intra-layer connection)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FCA130A-68D2-70AA-2FF6-9DC58A0BA11A}"/>
              </a:ext>
            </a:extLst>
          </p:cNvPr>
          <p:cNvCxnSpPr>
            <a:cxnSpLocks/>
            <a:stCxn id="3" idx="1"/>
          </p:cNvCxnSpPr>
          <p:nvPr/>
        </p:nvCxnSpPr>
        <p:spPr>
          <a:xfrm flipH="1" flipV="1">
            <a:off x="2553005" y="1052420"/>
            <a:ext cx="3065068" cy="52141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BBF3308-DF59-99DD-F161-513E3F3F1105}"/>
              </a:ext>
            </a:extLst>
          </p:cNvPr>
          <p:cNvSpPr txBox="1"/>
          <p:nvPr/>
        </p:nvSpPr>
        <p:spPr>
          <a:xfrm>
            <a:off x="5618073" y="1739319"/>
            <a:ext cx="235549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Quiz: Do you think there is any rule or best practice in deciding how many neurons/layers you should use?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DC4226-6F2B-E946-457C-EFA4CB7F15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CH" sz="4000"/>
              <a:t>How to do classification if the output is a real number?</a:t>
            </a:r>
          </a:p>
        </p:txBody>
      </p:sp>
    </p:spTree>
    <p:extLst>
      <p:ext uri="{BB962C8B-B14F-4D97-AF65-F5344CB8AC3E}">
        <p14:creationId xmlns:p14="http://schemas.microsoft.com/office/powerpoint/2010/main" val="8567841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ACBE4C-DAA1-1FF3-516A-EA966C5629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979009"/>
            <a:ext cx="6858000" cy="1790700"/>
          </a:xfrm>
        </p:spPr>
        <p:txBody>
          <a:bodyPr>
            <a:normAutofit fontScale="90000"/>
          </a:bodyPr>
          <a:lstStyle/>
          <a:p>
            <a:r>
              <a:rPr lang="en-CH"/>
              <a:t>Classification Problem</a:t>
            </a:r>
            <a:br>
              <a:rPr lang="en-CH"/>
            </a:br>
            <a:r>
              <a:rPr lang="en-CH"/>
              <a:t>and output activation function</a:t>
            </a:r>
            <a:br>
              <a:rPr lang="en-CH"/>
            </a:br>
            <a:br>
              <a:rPr lang="en-CH"/>
            </a:br>
            <a:r>
              <a:rPr lang="en-CH"/>
              <a:t>The Softmax function</a:t>
            </a:r>
          </a:p>
        </p:txBody>
      </p:sp>
    </p:spTree>
    <p:extLst>
      <p:ext uri="{BB962C8B-B14F-4D97-AF65-F5344CB8AC3E}">
        <p14:creationId xmlns:p14="http://schemas.microsoft.com/office/powerpoint/2010/main" val="11403282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EAE374-DBCA-6D19-7873-C78C9909A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H"/>
              <a:t>Neural Network Architecture (example with 3 classes)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435740-CC70-94FA-22C2-28F79D4424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415" y="2737402"/>
            <a:ext cx="407130" cy="307830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1823EE29-92DE-CAE0-DA8B-5ACB67B709D0}"/>
              </a:ext>
            </a:extLst>
          </p:cNvPr>
          <p:cNvSpPr/>
          <p:nvPr/>
        </p:nvSpPr>
        <p:spPr>
          <a:xfrm>
            <a:off x="2067339" y="2265068"/>
            <a:ext cx="1398104" cy="125249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/>
              <a:t>Network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FE66B01-0551-3EA6-0A10-CF0E7D0A6F41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1298713" y="2891317"/>
            <a:ext cx="76862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34A71E0-DEC3-1A1E-CF96-4D43735832F0}"/>
              </a:ext>
            </a:extLst>
          </p:cNvPr>
          <p:cNvSpPr txBox="1"/>
          <p:nvPr/>
        </p:nvSpPr>
        <p:spPr>
          <a:xfrm>
            <a:off x="569638" y="3045232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/>
              <a:t>Input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D8C369A-C8F5-A4F9-17B7-474C333A4E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8341" y="2205922"/>
            <a:ext cx="405979" cy="33493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070F4FC-31CD-4588-AA79-E1DA3E17B1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8341" y="2760291"/>
            <a:ext cx="416129" cy="33493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9C8B858-8150-B981-AAE1-C8E7CE5899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8341" y="3300106"/>
            <a:ext cx="426278" cy="334933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64DB57D-942D-5FD1-E171-AC11B228A13B}"/>
              </a:ext>
            </a:extLst>
          </p:cNvPr>
          <p:cNvCxnSpPr>
            <a:stCxn id="5" idx="3"/>
          </p:cNvCxnSpPr>
          <p:nvPr/>
        </p:nvCxnSpPr>
        <p:spPr>
          <a:xfrm flipV="1">
            <a:off x="3465443" y="2438400"/>
            <a:ext cx="649357" cy="4529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87F7B31-B3AC-E031-1B44-865A31B60485}"/>
              </a:ext>
            </a:extLst>
          </p:cNvPr>
          <p:cNvCxnSpPr>
            <a:stCxn id="5" idx="3"/>
          </p:cNvCxnSpPr>
          <p:nvPr/>
        </p:nvCxnSpPr>
        <p:spPr>
          <a:xfrm>
            <a:off x="3465443" y="2891317"/>
            <a:ext cx="6626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EC63027-2B93-3DF2-E668-B32B0A116518}"/>
              </a:ext>
            </a:extLst>
          </p:cNvPr>
          <p:cNvCxnSpPr>
            <a:stCxn id="5" idx="3"/>
          </p:cNvCxnSpPr>
          <p:nvPr/>
        </p:nvCxnSpPr>
        <p:spPr>
          <a:xfrm>
            <a:off x="3465443" y="2891317"/>
            <a:ext cx="649357" cy="5232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0E562C98-4F8B-C73D-E925-39BB2CF57C13}"/>
              </a:ext>
            </a:extLst>
          </p:cNvPr>
          <p:cNvSpPr txBox="1"/>
          <p:nvPr/>
        </p:nvSpPr>
        <p:spPr>
          <a:xfrm>
            <a:off x="5367130" y="1875654"/>
            <a:ext cx="302149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>
                <a:latin typeface="Arial" panose="020B0604020202020204" pitchFamily="34" charset="0"/>
                <a:cs typeface="Arial" panose="020B0604020202020204" pitchFamily="34" charset="0"/>
              </a:rPr>
              <a:t>How should we interpret those numbers?</a:t>
            </a:r>
          </a:p>
          <a:p>
            <a:endParaRPr lang="en-CH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CH">
                <a:latin typeface="Arial" panose="020B0604020202020204" pitchFamily="34" charset="0"/>
                <a:cs typeface="Arial" panose="020B0604020202020204" pitchFamily="34" charset="0"/>
              </a:rPr>
              <a:t>We would like to interpret them as the probability of the input observation to be in class 1, 2 or 3.</a:t>
            </a:r>
          </a:p>
        </p:txBody>
      </p:sp>
    </p:spTree>
    <p:extLst>
      <p:ext uri="{BB962C8B-B14F-4D97-AF65-F5344CB8AC3E}">
        <p14:creationId xmlns:p14="http://schemas.microsoft.com/office/powerpoint/2010/main" val="1958257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EAE374-DBCA-6D19-7873-C78C9909A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H"/>
              <a:t>Neural Network Architecture (example with 3 classes)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435740-CC70-94FA-22C2-28F79D4424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415" y="2737402"/>
            <a:ext cx="407130" cy="307830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1823EE29-92DE-CAE0-DA8B-5ACB67B709D0}"/>
              </a:ext>
            </a:extLst>
          </p:cNvPr>
          <p:cNvSpPr/>
          <p:nvPr/>
        </p:nvSpPr>
        <p:spPr>
          <a:xfrm>
            <a:off x="2067339" y="2265068"/>
            <a:ext cx="1398104" cy="125249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/>
              <a:t>Network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FE66B01-0551-3EA6-0A10-CF0E7D0A6F41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1298713" y="2891317"/>
            <a:ext cx="76862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34A71E0-DEC3-1A1E-CF96-4D43735832F0}"/>
              </a:ext>
            </a:extLst>
          </p:cNvPr>
          <p:cNvSpPr txBox="1"/>
          <p:nvPr/>
        </p:nvSpPr>
        <p:spPr>
          <a:xfrm>
            <a:off x="569638" y="3045232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/>
              <a:t>Input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D8C369A-C8F5-A4F9-17B7-474C333A4E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8341" y="2205922"/>
            <a:ext cx="405979" cy="33493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070F4FC-31CD-4588-AA79-E1DA3E17B1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8341" y="2760291"/>
            <a:ext cx="416129" cy="33493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9C8B858-8150-B981-AAE1-C8E7CE5899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8341" y="3300106"/>
            <a:ext cx="426278" cy="334933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64DB57D-942D-5FD1-E171-AC11B228A13B}"/>
              </a:ext>
            </a:extLst>
          </p:cNvPr>
          <p:cNvCxnSpPr>
            <a:stCxn id="5" idx="3"/>
          </p:cNvCxnSpPr>
          <p:nvPr/>
        </p:nvCxnSpPr>
        <p:spPr>
          <a:xfrm flipV="1">
            <a:off x="3465443" y="2438400"/>
            <a:ext cx="649357" cy="4529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87F7B31-B3AC-E031-1B44-865A31B60485}"/>
              </a:ext>
            </a:extLst>
          </p:cNvPr>
          <p:cNvCxnSpPr>
            <a:stCxn id="5" idx="3"/>
          </p:cNvCxnSpPr>
          <p:nvPr/>
        </p:nvCxnSpPr>
        <p:spPr>
          <a:xfrm>
            <a:off x="3465443" y="2891317"/>
            <a:ext cx="6626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EC63027-2B93-3DF2-E668-B32B0A116518}"/>
              </a:ext>
            </a:extLst>
          </p:cNvPr>
          <p:cNvCxnSpPr>
            <a:stCxn id="5" idx="3"/>
          </p:cNvCxnSpPr>
          <p:nvPr/>
        </p:nvCxnSpPr>
        <p:spPr>
          <a:xfrm>
            <a:off x="3465443" y="2891317"/>
            <a:ext cx="649357" cy="5232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E562C98-4F8B-C73D-E925-39BB2CF57C13}"/>
                  </a:ext>
                </a:extLst>
              </p:cNvPr>
              <p:cNvSpPr txBox="1"/>
              <p:nvPr/>
            </p:nvSpPr>
            <p:spPr>
              <a:xfrm>
                <a:off x="5049080" y="994384"/>
                <a:ext cx="3021496" cy="39703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H"/>
                  <a:t>If we do not pay attention it can happen that the values of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CH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CH" b="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de-CH" b="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CH"/>
                  <a:t> are large or negative. For example it can happen that</a:t>
                </a:r>
              </a:p>
              <a:p>
                <a:endParaRPr lang="en-CH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CH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de-CH" b="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CH" b="0" i="1">
                          <a:latin typeface="Cambria Math" panose="02040503050406030204" pitchFamily="18" charset="0"/>
                        </a:rPr>
                        <m:t>=5.4</m:t>
                      </m:r>
                    </m:oMath>
                  </m:oMathPara>
                </a14:m>
                <a:endParaRPr lang="de-CH" b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CH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de-CH" b="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de-CH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CH" b="0" i="1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de-CH" i="1">
                          <a:latin typeface="Cambria Math" panose="02040503050406030204" pitchFamily="18" charset="0"/>
                        </a:rPr>
                        <m:t>.4</m:t>
                      </m:r>
                    </m:oMath>
                  </m:oMathPara>
                </a14:m>
                <a:endParaRPr lang="en-CH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CH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de-CH" b="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de-CH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CH" b="0" i="1">
                          <a:latin typeface="Cambria Math" panose="02040503050406030204" pitchFamily="18" charset="0"/>
                        </a:rPr>
                        <m:t>12.5</m:t>
                      </m:r>
                    </m:oMath>
                  </m:oMathPara>
                </a14:m>
                <a:endParaRPr lang="en-CH"/>
              </a:p>
              <a:p>
                <a:endParaRPr lang="en-CH"/>
              </a:p>
              <a:p>
                <a:r>
                  <a:rPr lang="en-CH"/>
                  <a:t>But how can those be interpreted as probabilities? REMEMBER: proability &lt; 1 and the sum should be 1 (100%)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E562C98-4F8B-C73D-E925-39BB2CF57C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9080" y="994384"/>
                <a:ext cx="3021496" cy="3970318"/>
              </a:xfrm>
              <a:prstGeom prst="rect">
                <a:avLst/>
              </a:prstGeom>
              <a:blipFill>
                <a:blip r:embed="rId6"/>
                <a:stretch>
                  <a:fillRect l="-1674" t="-639" r="-3347" b="-1597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04555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081CBC-D3D1-721E-E33A-42B537AA0A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/>
              <a:t>A neuron without details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C0BECD-E9A9-2D68-019B-D7527EABED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3725" y="1453339"/>
            <a:ext cx="4776550" cy="2542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9471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EAE374-DBCA-6D19-7873-C78C9909A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H"/>
              <a:t>Neural Network Architecture (example with 3 classes)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435740-CC70-94FA-22C2-28F79D4424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415" y="2737402"/>
            <a:ext cx="407130" cy="307830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1823EE29-92DE-CAE0-DA8B-5ACB67B709D0}"/>
              </a:ext>
            </a:extLst>
          </p:cNvPr>
          <p:cNvSpPr/>
          <p:nvPr/>
        </p:nvSpPr>
        <p:spPr>
          <a:xfrm>
            <a:off x="2067339" y="2265068"/>
            <a:ext cx="1398104" cy="125249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/>
              <a:t>Network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FE66B01-0551-3EA6-0A10-CF0E7D0A6F41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1298713" y="2891317"/>
            <a:ext cx="76862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34A71E0-DEC3-1A1E-CF96-4D43735832F0}"/>
              </a:ext>
            </a:extLst>
          </p:cNvPr>
          <p:cNvSpPr txBox="1"/>
          <p:nvPr/>
        </p:nvSpPr>
        <p:spPr>
          <a:xfrm>
            <a:off x="569638" y="3045232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/>
              <a:t>Input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D8C369A-C8F5-A4F9-17B7-474C333A4E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8341" y="2205922"/>
            <a:ext cx="405979" cy="33493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070F4FC-31CD-4588-AA79-E1DA3E17B1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8341" y="2760291"/>
            <a:ext cx="416129" cy="33493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9C8B858-8150-B981-AAE1-C8E7CE5899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8341" y="3300106"/>
            <a:ext cx="426278" cy="334933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64DB57D-942D-5FD1-E171-AC11B228A13B}"/>
              </a:ext>
            </a:extLst>
          </p:cNvPr>
          <p:cNvCxnSpPr>
            <a:stCxn id="5" idx="3"/>
          </p:cNvCxnSpPr>
          <p:nvPr/>
        </p:nvCxnSpPr>
        <p:spPr>
          <a:xfrm flipV="1">
            <a:off x="3465443" y="2438400"/>
            <a:ext cx="649357" cy="4529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87F7B31-B3AC-E031-1B44-865A31B60485}"/>
              </a:ext>
            </a:extLst>
          </p:cNvPr>
          <p:cNvCxnSpPr>
            <a:stCxn id="5" idx="3"/>
          </p:cNvCxnSpPr>
          <p:nvPr/>
        </p:nvCxnSpPr>
        <p:spPr>
          <a:xfrm>
            <a:off x="3465443" y="2891317"/>
            <a:ext cx="6626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EC63027-2B93-3DF2-E668-B32B0A116518}"/>
              </a:ext>
            </a:extLst>
          </p:cNvPr>
          <p:cNvCxnSpPr>
            <a:stCxn id="5" idx="3"/>
          </p:cNvCxnSpPr>
          <p:nvPr/>
        </p:nvCxnSpPr>
        <p:spPr>
          <a:xfrm>
            <a:off x="3465443" y="2891317"/>
            <a:ext cx="649357" cy="5232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47DB758-8F60-B6A9-DB31-38599DABF538}"/>
                  </a:ext>
                </a:extLst>
              </p:cNvPr>
              <p:cNvSpPr txBox="1"/>
              <p:nvPr/>
            </p:nvSpPr>
            <p:spPr>
              <a:xfrm>
                <a:off x="5208106" y="1329130"/>
                <a:ext cx="3214479" cy="2862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CH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CH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de-CH" b="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CH" b="0" i="1">
                          <a:latin typeface="Cambria Math" panose="02040503050406030204" pitchFamily="18" charset="0"/>
                        </a:rPr>
                        <m:t>=5.4</m:t>
                      </m:r>
                    </m:oMath>
                  </m:oMathPara>
                </a14:m>
                <a:endParaRPr lang="de-CH" b="0"/>
              </a:p>
              <a:p>
                <a:endParaRPr lang="de-CH"/>
              </a:p>
              <a:p>
                <a:endParaRPr lang="de-CH"/>
              </a:p>
              <a:p>
                <a:endParaRPr lang="de-CH" b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CH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de-CH" b="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de-CH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CH" b="0" i="1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de-CH" i="1">
                          <a:latin typeface="Cambria Math" panose="02040503050406030204" pitchFamily="18" charset="0"/>
                        </a:rPr>
                        <m:t>.4</m:t>
                      </m:r>
                    </m:oMath>
                  </m:oMathPara>
                </a14:m>
                <a:endParaRPr lang="en-CH"/>
              </a:p>
              <a:p>
                <a:endParaRPr lang="en-CH"/>
              </a:p>
              <a:p>
                <a:endParaRPr lang="en-CH"/>
              </a:p>
              <a:p>
                <a:endParaRPr lang="en-CH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CH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de-CH" b="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de-CH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CH" b="0" i="1">
                          <a:latin typeface="Cambria Math" panose="02040503050406030204" pitchFamily="18" charset="0"/>
                        </a:rPr>
                        <m:t>12.5</m:t>
                      </m:r>
                    </m:oMath>
                  </m:oMathPara>
                </a14:m>
                <a:endParaRPr lang="en-CH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47DB758-8F60-B6A9-DB31-38599DABF5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8106" y="1329130"/>
                <a:ext cx="3214479" cy="286232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410155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EAE374-DBCA-6D19-7873-C78C9909A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H"/>
              <a:t>Neural Network Architecture (example with 3 classes)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435740-CC70-94FA-22C2-28F79D4424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415" y="2737402"/>
            <a:ext cx="407130" cy="307830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1823EE29-92DE-CAE0-DA8B-5ACB67B709D0}"/>
              </a:ext>
            </a:extLst>
          </p:cNvPr>
          <p:cNvSpPr/>
          <p:nvPr/>
        </p:nvSpPr>
        <p:spPr>
          <a:xfrm>
            <a:off x="2067339" y="2265068"/>
            <a:ext cx="1398104" cy="125249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/>
              <a:t>Network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FE66B01-0551-3EA6-0A10-CF0E7D0A6F41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1298713" y="2891317"/>
            <a:ext cx="76862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34A71E0-DEC3-1A1E-CF96-4D43735832F0}"/>
              </a:ext>
            </a:extLst>
          </p:cNvPr>
          <p:cNvSpPr txBox="1"/>
          <p:nvPr/>
        </p:nvSpPr>
        <p:spPr>
          <a:xfrm>
            <a:off x="569638" y="3045232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/>
              <a:t>Input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D8C369A-C8F5-A4F9-17B7-474C333A4E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8341" y="2205922"/>
            <a:ext cx="405979" cy="33493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070F4FC-31CD-4588-AA79-E1DA3E17B1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8341" y="2760291"/>
            <a:ext cx="416129" cy="33493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9C8B858-8150-B981-AAE1-C8E7CE5899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8341" y="3300106"/>
            <a:ext cx="426278" cy="334933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64DB57D-942D-5FD1-E171-AC11B228A13B}"/>
              </a:ext>
            </a:extLst>
          </p:cNvPr>
          <p:cNvCxnSpPr>
            <a:stCxn id="5" idx="3"/>
          </p:cNvCxnSpPr>
          <p:nvPr/>
        </p:nvCxnSpPr>
        <p:spPr>
          <a:xfrm flipV="1">
            <a:off x="3465443" y="2438400"/>
            <a:ext cx="649357" cy="4529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87F7B31-B3AC-E031-1B44-865A31B60485}"/>
              </a:ext>
            </a:extLst>
          </p:cNvPr>
          <p:cNvCxnSpPr>
            <a:stCxn id="5" idx="3"/>
          </p:cNvCxnSpPr>
          <p:nvPr/>
        </p:nvCxnSpPr>
        <p:spPr>
          <a:xfrm>
            <a:off x="3465443" y="2891317"/>
            <a:ext cx="6626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EC63027-2B93-3DF2-E668-B32B0A116518}"/>
              </a:ext>
            </a:extLst>
          </p:cNvPr>
          <p:cNvCxnSpPr>
            <a:stCxn id="5" idx="3"/>
          </p:cNvCxnSpPr>
          <p:nvPr/>
        </p:nvCxnSpPr>
        <p:spPr>
          <a:xfrm>
            <a:off x="3465443" y="2891317"/>
            <a:ext cx="649357" cy="5232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EC4B13F2-0CF2-F9B4-37F2-AFEB81D3C5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02732" y="2180202"/>
            <a:ext cx="424248" cy="3349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F97DB09-4BDB-1662-1C27-FE5C77BD854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87287" y="2734572"/>
            <a:ext cx="446577" cy="33493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7691AA6-8F19-F8AF-73F2-70F7D410B59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02732" y="3288942"/>
            <a:ext cx="446577" cy="346097"/>
          </a:xfrm>
          <a:prstGeom prst="rect">
            <a:avLst/>
          </a:prstGeom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2B5D5059-0E43-4159-2E2B-655A01186F5B}"/>
              </a:ext>
            </a:extLst>
          </p:cNvPr>
          <p:cNvSpPr/>
          <p:nvPr/>
        </p:nvSpPr>
        <p:spPr>
          <a:xfrm>
            <a:off x="5239575" y="2275789"/>
            <a:ext cx="1398104" cy="125249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/>
              <a:t>Function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E5498A9-8D6B-FD4A-2EC2-91923DD166AF}"/>
              </a:ext>
            </a:extLst>
          </p:cNvPr>
          <p:cNvCxnSpPr>
            <a:stCxn id="11" idx="3"/>
            <a:endCxn id="14" idx="1"/>
          </p:cNvCxnSpPr>
          <p:nvPr/>
        </p:nvCxnSpPr>
        <p:spPr>
          <a:xfrm>
            <a:off x="4684320" y="2373389"/>
            <a:ext cx="555255" cy="5286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E0E713D-8223-C899-702F-5EAC1C73ED6A}"/>
              </a:ext>
            </a:extLst>
          </p:cNvPr>
          <p:cNvCxnSpPr>
            <a:stCxn id="12" idx="3"/>
            <a:endCxn id="14" idx="1"/>
          </p:cNvCxnSpPr>
          <p:nvPr/>
        </p:nvCxnSpPr>
        <p:spPr>
          <a:xfrm flipV="1">
            <a:off x="4694470" y="2902038"/>
            <a:ext cx="545105" cy="257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CD79FEB-86AF-DA0F-1A07-7BEB7652B2EF}"/>
              </a:ext>
            </a:extLst>
          </p:cNvPr>
          <p:cNvCxnSpPr>
            <a:stCxn id="13" idx="3"/>
            <a:endCxn id="14" idx="1"/>
          </p:cNvCxnSpPr>
          <p:nvPr/>
        </p:nvCxnSpPr>
        <p:spPr>
          <a:xfrm flipV="1">
            <a:off x="4704619" y="2902038"/>
            <a:ext cx="534956" cy="5655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0AE1723-A24F-3058-16D5-C7004A8CA21B}"/>
              </a:ext>
            </a:extLst>
          </p:cNvPr>
          <p:cNvCxnSpPr>
            <a:stCxn id="14" idx="3"/>
            <a:endCxn id="6" idx="1"/>
          </p:cNvCxnSpPr>
          <p:nvPr/>
        </p:nvCxnSpPr>
        <p:spPr>
          <a:xfrm flipV="1">
            <a:off x="6637679" y="2347669"/>
            <a:ext cx="565053" cy="5543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3F08166-87DA-5B71-6459-866D140FEAA0}"/>
              </a:ext>
            </a:extLst>
          </p:cNvPr>
          <p:cNvCxnSpPr>
            <a:stCxn id="14" idx="3"/>
            <a:endCxn id="8" idx="1"/>
          </p:cNvCxnSpPr>
          <p:nvPr/>
        </p:nvCxnSpPr>
        <p:spPr>
          <a:xfrm>
            <a:off x="6637679" y="2902038"/>
            <a:ext cx="54960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0CE3ADC-F598-D0B5-FD86-38A60878DE75}"/>
              </a:ext>
            </a:extLst>
          </p:cNvPr>
          <p:cNvCxnSpPr>
            <a:stCxn id="14" idx="3"/>
            <a:endCxn id="9" idx="1"/>
          </p:cNvCxnSpPr>
          <p:nvPr/>
        </p:nvCxnSpPr>
        <p:spPr>
          <a:xfrm>
            <a:off x="6637679" y="2902038"/>
            <a:ext cx="565053" cy="5599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>
            <a:extLst>
              <a:ext uri="{FF2B5EF4-FFF2-40B4-BE49-F238E27FC236}">
                <a16:creationId xmlns:a16="http://schemas.microsoft.com/office/drawing/2014/main" id="{D4ACC0CF-2BDB-3028-5D3F-294645BD688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72704" y="4177521"/>
            <a:ext cx="3129949" cy="382145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1B9BEA7B-38B0-67AE-E66A-501A7E07BF3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2280" y="4203353"/>
            <a:ext cx="3452520" cy="379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9002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EAE374-DBCA-6D19-7873-C78C9909A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H"/>
              <a:t>Neural Network Architecture (example with 3 classes)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CAD5514-2F6D-B8B9-B24C-1E6F57A373B5}"/>
                  </a:ext>
                </a:extLst>
              </p:cNvPr>
              <p:cNvSpPr txBox="1"/>
              <p:nvPr/>
            </p:nvSpPr>
            <p:spPr>
              <a:xfrm>
                <a:off x="5707320" y="1072537"/>
                <a:ext cx="3214479" cy="3710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CH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CH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de-CH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CH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CH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de-CH" b="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CH" b="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de-DE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de-DE" b="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de-CH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CH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de-DE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de-DE" b="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p>
                          </m:sSup>
                          <m:r>
                            <m:rPr>
                              <m:nor/>
                            </m:rPr>
                            <a:rPr lang="de-CH"/>
                            <m:t>+</m:t>
                          </m:r>
                          <m:sSup>
                            <m:sSupPr>
                              <m:ctrlPr>
                                <a:rPr lang="de-CH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CH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de-DE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de-DE" b="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p>
                          </m:sSup>
                          <m:r>
                            <m:rPr>
                              <m:nor/>
                            </m:rPr>
                            <a:rPr lang="de-CH"/>
                            <m:t>+</m:t>
                          </m:r>
                          <m:sSup>
                            <m:sSupPr>
                              <m:ctrlPr>
                                <a:rPr lang="de-CH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CH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de-DE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de-DE" b="0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sup>
                          </m:sSup>
                        </m:den>
                      </m:f>
                    </m:oMath>
                  </m:oMathPara>
                </a14:m>
                <a:endParaRPr lang="de-CH" b="0"/>
              </a:p>
              <a:p>
                <a:endParaRPr lang="de-CH"/>
              </a:p>
              <a:p>
                <a:endParaRPr lang="de-CH"/>
              </a:p>
              <a:p>
                <a:endParaRPr lang="de-CH" b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CH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de-CH" b="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de-CH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CH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de-CH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CH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de-DE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de-DE" b="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CH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de-CH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CH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de-DE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de-DE" b="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p>
                          </m:sSup>
                          <m:r>
                            <m:rPr>
                              <m:nor/>
                            </m:rPr>
                            <a:rPr lang="de-CH"/>
                            <m:t>+</m:t>
                          </m:r>
                          <m:sSup>
                            <m:sSupPr>
                              <m:ctrlPr>
                                <a:rPr lang="de-CH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CH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de-DE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de-DE" b="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p>
                          </m:sSup>
                          <m:r>
                            <m:rPr>
                              <m:nor/>
                            </m:rPr>
                            <a:rPr lang="de-CH"/>
                            <m:t>+</m:t>
                          </m:r>
                          <m:sSup>
                            <m:sSupPr>
                              <m:ctrlPr>
                                <a:rPr lang="de-CH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CH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de-DE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de-DE" b="0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sup>
                          </m:sSup>
                        </m:den>
                      </m:f>
                    </m:oMath>
                  </m:oMathPara>
                </a14:m>
                <a:endParaRPr lang="en-CH"/>
              </a:p>
              <a:p>
                <a:endParaRPr lang="en-CH"/>
              </a:p>
              <a:p>
                <a:endParaRPr lang="en-CH"/>
              </a:p>
              <a:p>
                <a:endParaRPr lang="en-CH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CH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de-CH" b="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de-CH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CH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de-CH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CH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de-DE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de-DE" b="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de-CH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CH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de-DE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de-DE" b="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p>
                          </m:sSup>
                          <m:r>
                            <m:rPr>
                              <m:nor/>
                            </m:rPr>
                            <a:rPr lang="de-CH"/>
                            <m:t>+</m:t>
                          </m:r>
                          <m:sSup>
                            <m:sSupPr>
                              <m:ctrlPr>
                                <a:rPr lang="de-CH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CH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de-DE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de-DE" b="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p>
                          </m:sSup>
                          <m:r>
                            <m:rPr>
                              <m:nor/>
                            </m:rPr>
                            <a:rPr lang="de-CH"/>
                            <m:t>+</m:t>
                          </m:r>
                          <m:sSup>
                            <m:sSupPr>
                              <m:ctrlPr>
                                <a:rPr lang="de-CH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CH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de-DE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de-DE" b="0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sup>
                          </m:sSup>
                        </m:den>
                      </m:f>
                    </m:oMath>
                  </m:oMathPara>
                </a14:m>
                <a:endParaRPr lang="en-CH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CAD5514-2F6D-B8B9-B24C-1E6F57A373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7320" y="1072537"/>
                <a:ext cx="3214479" cy="371043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B09D5D4B-ECE3-8B7E-7C52-DDC20DA34E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4520" y="2132770"/>
            <a:ext cx="405979" cy="33493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04E174B-FE32-08EC-EB08-30E747FE0D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4520" y="2687139"/>
            <a:ext cx="416129" cy="33493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624363E-A3E7-A0C5-4E0D-F5E2B80732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54520" y="3226954"/>
            <a:ext cx="426278" cy="33493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AE3330C-0D3E-3440-5C1B-9016E84214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78911" y="2107050"/>
            <a:ext cx="424248" cy="33493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731E0BF-66DF-8A33-286A-136A0EB40E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63466" y="2661420"/>
            <a:ext cx="446577" cy="33493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BBADCFE-A4A9-398A-4B35-C386B4ECD10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78911" y="3215790"/>
            <a:ext cx="446577" cy="346097"/>
          </a:xfrm>
          <a:prstGeom prst="rect">
            <a:avLst/>
          </a:prstGeom>
        </p:spPr>
      </p:pic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B93D8AE3-E0EE-1E5E-B25D-5F3DF72221B3}"/>
              </a:ext>
            </a:extLst>
          </p:cNvPr>
          <p:cNvSpPr/>
          <p:nvPr/>
        </p:nvSpPr>
        <p:spPr>
          <a:xfrm>
            <a:off x="3015754" y="2202637"/>
            <a:ext cx="1398104" cy="125249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/>
              <a:t>Function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0A67FAD-6841-F35D-AD70-D1681A405CEC}"/>
              </a:ext>
            </a:extLst>
          </p:cNvPr>
          <p:cNvCxnSpPr>
            <a:stCxn id="14" idx="3"/>
            <a:endCxn id="23" idx="1"/>
          </p:cNvCxnSpPr>
          <p:nvPr/>
        </p:nvCxnSpPr>
        <p:spPr>
          <a:xfrm>
            <a:off x="2460499" y="2300237"/>
            <a:ext cx="555255" cy="5286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E55694F-DF77-81C5-5344-7C3846FEBFCD}"/>
              </a:ext>
            </a:extLst>
          </p:cNvPr>
          <p:cNvCxnSpPr>
            <a:stCxn id="16" idx="3"/>
            <a:endCxn id="23" idx="1"/>
          </p:cNvCxnSpPr>
          <p:nvPr/>
        </p:nvCxnSpPr>
        <p:spPr>
          <a:xfrm flipV="1">
            <a:off x="2470649" y="2828886"/>
            <a:ext cx="545105" cy="257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92BBCB5-EA90-6665-BF56-CE1B87F1E0CD}"/>
              </a:ext>
            </a:extLst>
          </p:cNvPr>
          <p:cNvCxnSpPr>
            <a:stCxn id="18" idx="3"/>
            <a:endCxn id="23" idx="1"/>
          </p:cNvCxnSpPr>
          <p:nvPr/>
        </p:nvCxnSpPr>
        <p:spPr>
          <a:xfrm flipV="1">
            <a:off x="2480798" y="2828886"/>
            <a:ext cx="534956" cy="5655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242FEEE-A6D3-493A-A5DC-4DF8E4A3694A}"/>
              </a:ext>
            </a:extLst>
          </p:cNvPr>
          <p:cNvCxnSpPr>
            <a:stCxn id="23" idx="3"/>
            <a:endCxn id="20" idx="1"/>
          </p:cNvCxnSpPr>
          <p:nvPr/>
        </p:nvCxnSpPr>
        <p:spPr>
          <a:xfrm flipV="1">
            <a:off x="4413858" y="2274517"/>
            <a:ext cx="565053" cy="5543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EBC902D-96F4-EF8F-D7A4-8BFCD81C39D5}"/>
              </a:ext>
            </a:extLst>
          </p:cNvPr>
          <p:cNvCxnSpPr>
            <a:stCxn id="23" idx="3"/>
            <a:endCxn id="21" idx="1"/>
          </p:cNvCxnSpPr>
          <p:nvPr/>
        </p:nvCxnSpPr>
        <p:spPr>
          <a:xfrm>
            <a:off x="4413858" y="2828886"/>
            <a:ext cx="54960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272F77E-A76A-FF3B-690C-6D21B1D05F1F}"/>
              </a:ext>
            </a:extLst>
          </p:cNvPr>
          <p:cNvCxnSpPr>
            <a:stCxn id="23" idx="3"/>
            <a:endCxn id="22" idx="1"/>
          </p:cNvCxnSpPr>
          <p:nvPr/>
        </p:nvCxnSpPr>
        <p:spPr>
          <a:xfrm>
            <a:off x="4413858" y="2828886"/>
            <a:ext cx="565053" cy="5599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09680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EAE374-DBCA-6D19-7873-C78C9909A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H"/>
              <a:t>Neural Network Architecture (example with 3 classes)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CAD5514-2F6D-B8B9-B24C-1E6F57A373B5}"/>
                  </a:ext>
                </a:extLst>
              </p:cNvPr>
              <p:cNvSpPr txBox="1"/>
              <p:nvPr/>
            </p:nvSpPr>
            <p:spPr>
              <a:xfrm>
                <a:off x="5811962" y="1072537"/>
                <a:ext cx="2610623" cy="3710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CH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CH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de-CH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CH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CH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de-CH" b="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CH" b="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de-CH" i="1">
                                  <a:latin typeface="Cambria Math" panose="02040503050406030204" pitchFamily="18" charset="0"/>
                                </a:rPr>
                                <m:t>5.4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de-CH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CH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de-CH" i="1">
                                  <a:latin typeface="Cambria Math" panose="02040503050406030204" pitchFamily="18" charset="0"/>
                                </a:rPr>
                                <m:t>5.4</m:t>
                              </m:r>
                            </m:sup>
                          </m:sSup>
                          <m:r>
                            <m:rPr>
                              <m:nor/>
                            </m:rPr>
                            <a:rPr lang="de-CH"/>
                            <m:t>+</m:t>
                          </m:r>
                          <m:sSup>
                            <m:sSupPr>
                              <m:ctrlPr>
                                <a:rPr lang="de-CH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CH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de-CH" b="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de-CH" i="1">
                                  <a:latin typeface="Cambria Math" panose="02040503050406030204" pitchFamily="18" charset="0"/>
                                </a:rPr>
                                <m:t>.4</m:t>
                              </m:r>
                            </m:sup>
                          </m:sSup>
                          <m:r>
                            <m:rPr>
                              <m:nor/>
                            </m:rPr>
                            <a:rPr lang="de-CH"/>
                            <m:t>+</m:t>
                          </m:r>
                          <m:sSup>
                            <m:sSupPr>
                              <m:ctrlPr>
                                <a:rPr lang="de-CH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CH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de-CH" b="0" i="1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  <m:r>
                                <a:rPr lang="de-CH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de-CH" b="0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de-CH" b="0"/>
              </a:p>
              <a:p>
                <a:endParaRPr lang="de-CH"/>
              </a:p>
              <a:p>
                <a:endParaRPr lang="de-CH"/>
              </a:p>
              <a:p>
                <a:endParaRPr lang="de-CH" b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CH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de-CH" b="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de-CH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CH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de-CH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CH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de-CH" b="0" i="1">
                                  <a:latin typeface="Cambria Math" panose="02040503050406030204" pitchFamily="18" charset="0"/>
                                </a:rPr>
                                <m:t>0.4</m:t>
                              </m:r>
                              <m:r>
                                <a:rPr lang="de-CH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de-CH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CH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de-CH" i="1">
                                  <a:latin typeface="Cambria Math" panose="02040503050406030204" pitchFamily="18" charset="0"/>
                                </a:rPr>
                                <m:t>5.4</m:t>
                              </m:r>
                            </m:sup>
                          </m:sSup>
                          <m:r>
                            <m:rPr>
                              <m:nor/>
                            </m:rPr>
                            <a:rPr lang="de-CH"/>
                            <m:t>+</m:t>
                          </m:r>
                          <m:sSup>
                            <m:sSupPr>
                              <m:ctrlPr>
                                <a:rPr lang="de-CH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CH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de-CH" i="1">
                                  <a:latin typeface="Cambria Math" panose="02040503050406030204" pitchFamily="18" charset="0"/>
                                </a:rPr>
                                <m:t>0.4</m:t>
                              </m:r>
                            </m:sup>
                          </m:sSup>
                          <m:r>
                            <m:rPr>
                              <m:nor/>
                            </m:rPr>
                            <a:rPr lang="de-CH"/>
                            <m:t>+</m:t>
                          </m:r>
                          <m:sSup>
                            <m:sSupPr>
                              <m:ctrlPr>
                                <a:rPr lang="de-CH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CH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de-CH" i="1">
                                  <a:latin typeface="Cambria Math" panose="02040503050406030204" pitchFamily="18" charset="0"/>
                                </a:rPr>
                                <m:t>12.5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CH"/>
              </a:p>
              <a:p>
                <a:endParaRPr lang="en-CH"/>
              </a:p>
              <a:p>
                <a:endParaRPr lang="en-CH"/>
              </a:p>
              <a:p>
                <a:endParaRPr lang="en-CH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CH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de-CH" b="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de-CH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CH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de-CH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CH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de-CH" b="0" i="1">
                                  <a:latin typeface="Cambria Math" panose="02040503050406030204" pitchFamily="18" charset="0"/>
                                </a:rPr>
                                <m:t>12.5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de-CH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CH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de-CH" i="1">
                                  <a:latin typeface="Cambria Math" panose="02040503050406030204" pitchFamily="18" charset="0"/>
                                </a:rPr>
                                <m:t>5.4</m:t>
                              </m:r>
                            </m:sup>
                          </m:sSup>
                          <m:r>
                            <m:rPr>
                              <m:nor/>
                            </m:rPr>
                            <a:rPr lang="de-CH"/>
                            <m:t>+</m:t>
                          </m:r>
                          <m:sSup>
                            <m:sSupPr>
                              <m:ctrlPr>
                                <a:rPr lang="de-CH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CH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de-CH" i="1">
                                  <a:latin typeface="Cambria Math" panose="02040503050406030204" pitchFamily="18" charset="0"/>
                                </a:rPr>
                                <m:t>0.4</m:t>
                              </m:r>
                            </m:sup>
                          </m:sSup>
                          <m:r>
                            <m:rPr>
                              <m:nor/>
                            </m:rPr>
                            <a:rPr lang="de-CH"/>
                            <m:t>+</m:t>
                          </m:r>
                          <m:sSup>
                            <m:sSupPr>
                              <m:ctrlPr>
                                <a:rPr lang="de-CH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CH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de-CH" i="1">
                                  <a:latin typeface="Cambria Math" panose="02040503050406030204" pitchFamily="18" charset="0"/>
                                </a:rPr>
                                <m:t>12.5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CH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CAD5514-2F6D-B8B9-B24C-1E6F57A373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1962" y="1072537"/>
                <a:ext cx="2610623" cy="371043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D0912D98-A38E-9D55-4820-0F8831D0CC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4520" y="2132770"/>
            <a:ext cx="405979" cy="3349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F132864-B163-DA9F-6D79-5CA1A9CF9B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4520" y="2687139"/>
            <a:ext cx="416129" cy="33493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D2B60E4-FA0F-B135-F79C-CC1ED07A88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54520" y="3226954"/>
            <a:ext cx="426278" cy="33493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AFC5EDB-B104-5F24-0EF3-2783EC2D79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78911" y="2107050"/>
            <a:ext cx="424248" cy="33493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AC1E2A8-273A-D923-CE95-18A0FD692C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63466" y="2661420"/>
            <a:ext cx="446577" cy="33493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0BF9522-0F62-1B32-7685-68281A64A40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78911" y="3215790"/>
            <a:ext cx="446577" cy="346097"/>
          </a:xfrm>
          <a:prstGeom prst="rect">
            <a:avLst/>
          </a:prstGeom>
        </p:spPr>
      </p:pic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BEEF812D-DDF9-C9F7-335F-21C536995BB0}"/>
              </a:ext>
            </a:extLst>
          </p:cNvPr>
          <p:cNvSpPr/>
          <p:nvPr/>
        </p:nvSpPr>
        <p:spPr>
          <a:xfrm>
            <a:off x="3015754" y="2202637"/>
            <a:ext cx="1398104" cy="125249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/>
              <a:t>Function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D858B7D-53FA-2EBA-CF81-4623F3E5805C}"/>
              </a:ext>
            </a:extLst>
          </p:cNvPr>
          <p:cNvCxnSpPr>
            <a:stCxn id="6" idx="3"/>
            <a:endCxn id="20" idx="1"/>
          </p:cNvCxnSpPr>
          <p:nvPr/>
        </p:nvCxnSpPr>
        <p:spPr>
          <a:xfrm>
            <a:off x="2460499" y="2300237"/>
            <a:ext cx="555255" cy="5286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40BDCDC-7232-58F3-862E-5040304FFE8A}"/>
              </a:ext>
            </a:extLst>
          </p:cNvPr>
          <p:cNvCxnSpPr>
            <a:stCxn id="8" idx="3"/>
            <a:endCxn id="20" idx="1"/>
          </p:cNvCxnSpPr>
          <p:nvPr/>
        </p:nvCxnSpPr>
        <p:spPr>
          <a:xfrm flipV="1">
            <a:off x="2470649" y="2828886"/>
            <a:ext cx="545105" cy="257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8C0CFEF-0F6C-2697-8E77-FB16464D27A6}"/>
              </a:ext>
            </a:extLst>
          </p:cNvPr>
          <p:cNvCxnSpPr>
            <a:stCxn id="9" idx="3"/>
            <a:endCxn id="20" idx="1"/>
          </p:cNvCxnSpPr>
          <p:nvPr/>
        </p:nvCxnSpPr>
        <p:spPr>
          <a:xfrm flipV="1">
            <a:off x="2480798" y="2828886"/>
            <a:ext cx="534956" cy="5655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865105D-0E12-A091-6D97-2F19284560E0}"/>
              </a:ext>
            </a:extLst>
          </p:cNvPr>
          <p:cNvCxnSpPr>
            <a:stCxn id="20" idx="3"/>
            <a:endCxn id="14" idx="1"/>
          </p:cNvCxnSpPr>
          <p:nvPr/>
        </p:nvCxnSpPr>
        <p:spPr>
          <a:xfrm flipV="1">
            <a:off x="4413858" y="2274517"/>
            <a:ext cx="565053" cy="5543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A469AC5-CBB6-46C7-2E92-E06BC8B5A6F6}"/>
              </a:ext>
            </a:extLst>
          </p:cNvPr>
          <p:cNvCxnSpPr>
            <a:stCxn id="20" idx="3"/>
            <a:endCxn id="16" idx="1"/>
          </p:cNvCxnSpPr>
          <p:nvPr/>
        </p:nvCxnSpPr>
        <p:spPr>
          <a:xfrm>
            <a:off x="4413858" y="2828886"/>
            <a:ext cx="54960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AED2FFE-D0D8-1CA9-210A-BF6F9A113E01}"/>
              </a:ext>
            </a:extLst>
          </p:cNvPr>
          <p:cNvCxnSpPr>
            <a:stCxn id="20" idx="3"/>
            <a:endCxn id="18" idx="1"/>
          </p:cNvCxnSpPr>
          <p:nvPr/>
        </p:nvCxnSpPr>
        <p:spPr>
          <a:xfrm>
            <a:off x="4413858" y="2828886"/>
            <a:ext cx="565053" cy="5599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40219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EAE374-DBCA-6D19-7873-C78C9909A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H"/>
              <a:t>Neural Network Architecture (example with 3 classes)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CAD5514-2F6D-B8B9-B24C-1E6F57A373B5}"/>
                  </a:ext>
                </a:extLst>
              </p:cNvPr>
              <p:cNvSpPr txBox="1"/>
              <p:nvPr/>
            </p:nvSpPr>
            <p:spPr>
              <a:xfrm>
                <a:off x="5811962" y="1072537"/>
                <a:ext cx="2610623" cy="2862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CH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CH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de-CH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CH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de-DE" b="0" i="1">
                          <a:latin typeface="Cambria Math" panose="02040503050406030204" pitchFamily="18" charset="0"/>
                        </a:rPr>
                        <m:t>.08%</m:t>
                      </m:r>
                    </m:oMath>
                  </m:oMathPara>
                </a14:m>
                <a:endParaRPr lang="de-CH" b="0"/>
              </a:p>
              <a:p>
                <a:endParaRPr lang="de-CH"/>
              </a:p>
              <a:p>
                <a:endParaRPr lang="de-CH"/>
              </a:p>
              <a:p>
                <a:endParaRPr lang="de-CH" b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CH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de-CH" b="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de-CH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de-DE" b="0" i="1">
                          <a:latin typeface="Cambria Math" panose="02040503050406030204" pitchFamily="18" charset="0"/>
                        </a:rPr>
                        <m:t>.5⋅</m:t>
                      </m:r>
                      <m:sSup>
                        <m:sSupPr>
                          <m:ctrlPr>
                            <a:rPr lang="de-DE" b="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−6</m:t>
                          </m:r>
                        </m:sup>
                      </m:sSup>
                    </m:oMath>
                  </m:oMathPara>
                </a14:m>
                <a:endParaRPr lang="en-CH"/>
              </a:p>
              <a:p>
                <a:endParaRPr lang="en-CH"/>
              </a:p>
              <a:p>
                <a:endParaRPr lang="en-CH"/>
              </a:p>
              <a:p>
                <a:endParaRPr lang="en-CH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CH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de-CH" b="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de-CH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9</m:t>
                      </m:r>
                      <m:r>
                        <a:rPr lang="de-DE" b="0" i="1">
                          <a:latin typeface="Cambria Math" panose="02040503050406030204" pitchFamily="18" charset="0"/>
                        </a:rPr>
                        <m:t>9.91%</m:t>
                      </m:r>
                    </m:oMath>
                  </m:oMathPara>
                </a14:m>
                <a:endParaRPr lang="en-CH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CAD5514-2F6D-B8B9-B24C-1E6F57A373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1962" y="1072537"/>
                <a:ext cx="2610623" cy="286232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D0912D98-A38E-9D55-4820-0F8831D0CC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4520" y="2132770"/>
            <a:ext cx="405979" cy="3349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F132864-B163-DA9F-6D79-5CA1A9CF9B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4520" y="2687139"/>
            <a:ext cx="416129" cy="33493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D2B60E4-FA0F-B135-F79C-CC1ED07A88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54520" y="3226954"/>
            <a:ext cx="426278" cy="33493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AFC5EDB-B104-5F24-0EF3-2783EC2D79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78911" y="2107050"/>
            <a:ext cx="424248" cy="33493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AC1E2A8-273A-D923-CE95-18A0FD692C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63466" y="2661420"/>
            <a:ext cx="446577" cy="33493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0BF9522-0F62-1B32-7685-68281A64A40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78911" y="3215790"/>
            <a:ext cx="446577" cy="346097"/>
          </a:xfrm>
          <a:prstGeom prst="rect">
            <a:avLst/>
          </a:prstGeom>
        </p:spPr>
      </p:pic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BEEF812D-DDF9-C9F7-335F-21C536995BB0}"/>
              </a:ext>
            </a:extLst>
          </p:cNvPr>
          <p:cNvSpPr/>
          <p:nvPr/>
        </p:nvSpPr>
        <p:spPr>
          <a:xfrm>
            <a:off x="3015754" y="2202637"/>
            <a:ext cx="1398104" cy="125249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/>
              <a:t>Function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D858B7D-53FA-2EBA-CF81-4623F3E5805C}"/>
              </a:ext>
            </a:extLst>
          </p:cNvPr>
          <p:cNvCxnSpPr>
            <a:stCxn id="6" idx="3"/>
            <a:endCxn id="20" idx="1"/>
          </p:cNvCxnSpPr>
          <p:nvPr/>
        </p:nvCxnSpPr>
        <p:spPr>
          <a:xfrm>
            <a:off x="2460499" y="2300237"/>
            <a:ext cx="555255" cy="5286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40BDCDC-7232-58F3-862E-5040304FFE8A}"/>
              </a:ext>
            </a:extLst>
          </p:cNvPr>
          <p:cNvCxnSpPr>
            <a:stCxn id="8" idx="3"/>
            <a:endCxn id="20" idx="1"/>
          </p:cNvCxnSpPr>
          <p:nvPr/>
        </p:nvCxnSpPr>
        <p:spPr>
          <a:xfrm flipV="1">
            <a:off x="2470649" y="2828886"/>
            <a:ext cx="545105" cy="257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8C0CFEF-0F6C-2697-8E77-FB16464D27A6}"/>
              </a:ext>
            </a:extLst>
          </p:cNvPr>
          <p:cNvCxnSpPr>
            <a:stCxn id="9" idx="3"/>
            <a:endCxn id="20" idx="1"/>
          </p:cNvCxnSpPr>
          <p:nvPr/>
        </p:nvCxnSpPr>
        <p:spPr>
          <a:xfrm flipV="1">
            <a:off x="2480798" y="2828886"/>
            <a:ext cx="534956" cy="5655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865105D-0E12-A091-6D97-2F19284560E0}"/>
              </a:ext>
            </a:extLst>
          </p:cNvPr>
          <p:cNvCxnSpPr>
            <a:stCxn id="20" idx="3"/>
            <a:endCxn id="14" idx="1"/>
          </p:cNvCxnSpPr>
          <p:nvPr/>
        </p:nvCxnSpPr>
        <p:spPr>
          <a:xfrm flipV="1">
            <a:off x="4413858" y="2274517"/>
            <a:ext cx="565053" cy="5543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A469AC5-CBB6-46C7-2E92-E06BC8B5A6F6}"/>
              </a:ext>
            </a:extLst>
          </p:cNvPr>
          <p:cNvCxnSpPr>
            <a:stCxn id="20" idx="3"/>
            <a:endCxn id="16" idx="1"/>
          </p:cNvCxnSpPr>
          <p:nvPr/>
        </p:nvCxnSpPr>
        <p:spPr>
          <a:xfrm>
            <a:off x="4413858" y="2828886"/>
            <a:ext cx="54960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AED2FFE-D0D8-1CA9-210A-BF6F9A113E01}"/>
              </a:ext>
            </a:extLst>
          </p:cNvPr>
          <p:cNvCxnSpPr>
            <a:stCxn id="20" idx="3"/>
            <a:endCxn id="18" idx="1"/>
          </p:cNvCxnSpPr>
          <p:nvPr/>
        </p:nvCxnSpPr>
        <p:spPr>
          <a:xfrm>
            <a:off x="4413858" y="2828886"/>
            <a:ext cx="565053" cy="5599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1243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3"/>
          <p:cNvSpPr txBox="1">
            <a:spLocks noGrp="1"/>
          </p:cNvSpPr>
          <p:nvPr>
            <p:ph type="title"/>
          </p:nvPr>
        </p:nvSpPr>
        <p:spPr>
          <a:xfrm>
            <a:off x="414626" y="31060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Softmax output layer for classification</a:t>
            </a:r>
            <a:endParaRPr/>
          </a:p>
        </p:txBody>
      </p:sp>
      <p:pic>
        <p:nvPicPr>
          <p:cNvPr id="294" name="Google Shape;29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4926" y="1101438"/>
            <a:ext cx="2295100" cy="120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775" y="2266675"/>
            <a:ext cx="4559500" cy="1652675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33"/>
          <p:cNvSpPr txBox="1"/>
          <p:nvPr/>
        </p:nvSpPr>
        <p:spPr>
          <a:xfrm>
            <a:off x="3127325" y="1214705"/>
            <a:ext cx="5627100" cy="8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aleway"/>
                <a:ea typeface="Raleway"/>
                <a:cs typeface="Raleway"/>
                <a:sym typeface="Raleway"/>
              </a:rPr>
              <a:t>Output of ith neuron of the output layer</a:t>
            </a:r>
            <a:endParaRPr sz="24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97" name="Google Shape;297;p33"/>
          <p:cNvSpPr txBox="1"/>
          <p:nvPr/>
        </p:nvSpPr>
        <p:spPr>
          <a:xfrm>
            <a:off x="4525543" y="2393953"/>
            <a:ext cx="3970200" cy="12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aleway"/>
                <a:ea typeface="Raleway"/>
                <a:cs typeface="Raleway"/>
                <a:sym typeface="Raleway"/>
              </a:rPr>
              <a:t>Note that they can be interpreted as probability since the sum is equal to 1</a:t>
            </a:r>
            <a:endParaRPr sz="24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98" name="Google Shape;298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13750" y="3797731"/>
            <a:ext cx="6324201" cy="1204600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33"/>
          <p:cNvSpPr txBox="1"/>
          <p:nvPr/>
        </p:nvSpPr>
        <p:spPr>
          <a:xfrm rot="-5400000">
            <a:off x="6965825" y="2423859"/>
            <a:ext cx="3873000" cy="2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500" tIns="41500" rIns="41500" bIns="41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Source:Umberto Michelucci, Applied Deep Learning - A Case-Based Approach to Understanding Deep Neural Networks, APRESS 2018</a:t>
            </a:r>
            <a:endParaRPr sz="800"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39"/>
          <p:cNvSpPr txBox="1">
            <a:spLocks noGrp="1"/>
          </p:cNvSpPr>
          <p:nvPr>
            <p:ph type="title"/>
          </p:nvPr>
        </p:nvSpPr>
        <p:spPr>
          <a:xfrm>
            <a:off x="763350" y="53052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First problem - overfitting</a:t>
            </a:r>
            <a:endParaRPr/>
          </a:p>
        </p:txBody>
      </p:sp>
      <p:pic>
        <p:nvPicPr>
          <p:cNvPr id="345" name="Google Shape;34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5075" y="1316675"/>
            <a:ext cx="2640024" cy="2008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21875" y="1316675"/>
            <a:ext cx="2605723" cy="2008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88524" y="1354275"/>
            <a:ext cx="2759051" cy="2017632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39"/>
          <p:cNvSpPr txBox="1"/>
          <p:nvPr/>
        </p:nvSpPr>
        <p:spPr>
          <a:xfrm>
            <a:off x="1042375" y="3164137"/>
            <a:ext cx="17880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aleway"/>
                <a:ea typeface="Raleway"/>
                <a:cs typeface="Raleway"/>
                <a:sym typeface="Raleway"/>
              </a:rPr>
              <a:t>Underfitting</a:t>
            </a:r>
            <a:endParaRPr sz="18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49" name="Google Shape;349;p39"/>
          <p:cNvSpPr txBox="1"/>
          <p:nvPr/>
        </p:nvSpPr>
        <p:spPr>
          <a:xfrm>
            <a:off x="6816575" y="3206504"/>
            <a:ext cx="17880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aleway"/>
                <a:ea typeface="Raleway"/>
                <a:cs typeface="Raleway"/>
                <a:sym typeface="Raleway"/>
              </a:rPr>
              <a:t>Overfitting</a:t>
            </a:r>
            <a:endParaRPr sz="18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50" name="Google Shape;350;p39"/>
          <p:cNvSpPr txBox="1"/>
          <p:nvPr/>
        </p:nvSpPr>
        <p:spPr>
          <a:xfrm>
            <a:off x="4024078" y="3182737"/>
            <a:ext cx="17301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aleway"/>
                <a:ea typeface="Raleway"/>
                <a:cs typeface="Raleway"/>
                <a:sym typeface="Raleway"/>
              </a:rPr>
              <a:t>Just fitting ;-)</a:t>
            </a:r>
            <a:endParaRPr sz="18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351" name="Google Shape;351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46789" y="3575700"/>
            <a:ext cx="5730836" cy="1523900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39"/>
          <p:cNvSpPr txBox="1"/>
          <p:nvPr/>
        </p:nvSpPr>
        <p:spPr>
          <a:xfrm rot="-5400000">
            <a:off x="6965825" y="2423859"/>
            <a:ext cx="3873000" cy="2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500" tIns="41500" rIns="41500" bIns="41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Source:Umberto Michelucci, Applied Deep Learning - A Case-Based Approach to Understanding Deep Neural Networks, APRESS 2018</a:t>
            </a:r>
            <a:endParaRPr sz="800"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41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Optimizers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476313-8379-DFBB-ED63-572EA3739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794" y="184267"/>
            <a:ext cx="4432206" cy="1289446"/>
          </a:xfrm>
        </p:spPr>
        <p:txBody>
          <a:bodyPr>
            <a:normAutofit fontScale="90000"/>
          </a:bodyPr>
          <a:lstStyle/>
          <a:p>
            <a:r>
              <a:rPr lang="en-CH"/>
              <a:t>Gradient Descent</a:t>
            </a:r>
          </a:p>
        </p:txBody>
      </p:sp>
      <p:pic>
        <p:nvPicPr>
          <p:cNvPr id="4098" name="Picture 2" descr="Alternatives to the Gradient Descent Algorithm - DataScienceCentral.com">
            <a:extLst>
              <a:ext uri="{FF2B5EF4-FFF2-40B4-BE49-F238E27FC236}">
                <a16:creationId xmlns:a16="http://schemas.microsoft.com/office/drawing/2014/main" id="{3A6079A1-5215-44CA-6DD4-82A2DE4FDD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9330" y="828990"/>
            <a:ext cx="3238500" cy="340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A0C97EC-14F7-2F38-4ECD-D43D15F74D3F}"/>
              </a:ext>
            </a:extLst>
          </p:cNvPr>
          <p:cNvSpPr txBox="1"/>
          <p:nvPr/>
        </p:nvSpPr>
        <p:spPr>
          <a:xfrm>
            <a:off x="737002" y="4881890"/>
            <a:ext cx="865216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H" sz="1100">
                <a:latin typeface="Arial" panose="020B0604020202020204" pitchFamily="34" charset="0"/>
                <a:cs typeface="Arial" panose="020B0604020202020204" pitchFamily="34" charset="0"/>
              </a:rPr>
              <a:t>Image source: </a:t>
            </a:r>
            <a:r>
              <a:rPr lang="en-CH" sz="110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https://www.datasciencecentral.com/alternatives-to-the-gradient-descent-algorithm/</a:t>
            </a:r>
            <a:r>
              <a:rPr lang="en-CH" sz="1100">
                <a:latin typeface="Arial" panose="020B0604020202020204" pitchFamily="34" charset="0"/>
                <a:cs typeface="Arial" panose="020B0604020202020204" pitchFamily="34" charset="0"/>
              </a:rPr>
              <a:t>, Accessed on 20/8/2022</a:t>
            </a:r>
          </a:p>
        </p:txBody>
      </p:sp>
    </p:spTree>
    <p:extLst>
      <p:ext uri="{BB962C8B-B14F-4D97-AF65-F5344CB8AC3E}">
        <p14:creationId xmlns:p14="http://schemas.microsoft.com/office/powerpoint/2010/main" val="28939058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0889A8-162A-A26E-3CCA-1EC13C0FC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/>
              <a:t>Gradient Descent I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F9A4327-04D8-0CD2-B091-788FC24FC4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06597" y="1552174"/>
            <a:ext cx="5231749" cy="238858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B29680E-2174-9155-EBA7-BCC10DBB7326}"/>
                  </a:ext>
                </a:extLst>
              </p:cNvPr>
              <p:cNvSpPr txBox="1"/>
              <p:nvPr/>
            </p:nvSpPr>
            <p:spPr>
              <a:xfrm>
                <a:off x="628650" y="4040253"/>
                <a:ext cx="806055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H">
                    <a:latin typeface="Arial" panose="020B0604020202020204" pitchFamily="34" charset="0"/>
                    <a:cs typeface="Arial" panose="020B0604020202020204" pitchFamily="34" charset="0"/>
                  </a:rPr>
                  <a:t>Let’s suppose we want to find the </a:t>
                </a:r>
                <a:r>
                  <a:rPr lang="en-CH" i="1">
                    <a:latin typeface="Arial" panose="020B0604020202020204" pitchFamily="34" charset="0"/>
                    <a:cs typeface="Arial" panose="020B0604020202020204" pitchFamily="34" charset="0"/>
                  </a:rPr>
                  <a:t>absolute </a:t>
                </a:r>
                <a:r>
                  <a:rPr lang="en-CH">
                    <a:latin typeface="Arial" panose="020B0604020202020204" pitchFamily="34" charset="0"/>
                    <a:cs typeface="Arial" panose="020B0604020202020204" pitchFamily="34" charset="0"/>
                  </a:rPr>
                  <a:t>minimum of a given function </a:t>
                </a:r>
                <a14:m>
                  <m:oMath xmlns:m="http://schemas.openxmlformats.org/officeDocument/2006/math">
                    <m:r>
                      <a:rPr lang="de-CH" b="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𝑓</m:t>
                    </m:r>
                    <m:r>
                      <a:rPr lang="de-CH" b="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lang="de-CH" b="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𝑥</m:t>
                    </m:r>
                    <m:r>
                      <a:rPr lang="de-CH" b="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en-CH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B29680E-2174-9155-EBA7-BCC10DBB73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4040253"/>
                <a:ext cx="8060552" cy="369332"/>
              </a:xfrm>
              <a:prstGeom prst="rect">
                <a:avLst/>
              </a:prstGeom>
              <a:blipFill>
                <a:blip r:embed="rId3"/>
                <a:stretch>
                  <a:fillRect l="-630" t="-10000" b="-26667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val 5">
            <a:extLst>
              <a:ext uri="{FF2B5EF4-FFF2-40B4-BE49-F238E27FC236}">
                <a16:creationId xmlns:a16="http://schemas.microsoft.com/office/drawing/2014/main" id="{3BC0A1B3-179A-B203-6CB9-5D6A5EEAB02E}"/>
              </a:ext>
            </a:extLst>
          </p:cNvPr>
          <p:cNvSpPr/>
          <p:nvPr/>
        </p:nvSpPr>
        <p:spPr>
          <a:xfrm>
            <a:off x="4439470" y="2658684"/>
            <a:ext cx="175565" cy="17556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A260DB6-B328-9A81-6B57-BE5EAC763A9E}"/>
              </a:ext>
            </a:extLst>
          </p:cNvPr>
          <p:cNvSpPr/>
          <p:nvPr/>
        </p:nvSpPr>
        <p:spPr>
          <a:xfrm>
            <a:off x="5696465" y="3228051"/>
            <a:ext cx="175565" cy="17556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B13B53-787E-D2AB-A994-46E771FCF349}"/>
              </a:ext>
            </a:extLst>
          </p:cNvPr>
          <p:cNvSpPr txBox="1"/>
          <p:nvPr/>
        </p:nvSpPr>
        <p:spPr>
          <a:xfrm>
            <a:off x="5098694" y="833407"/>
            <a:ext cx="1736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Local minimum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2682A8B-8D36-BE36-9F84-7335B20B261A}"/>
              </a:ext>
            </a:extLst>
          </p:cNvPr>
          <p:cNvSpPr txBox="1"/>
          <p:nvPr/>
        </p:nvSpPr>
        <p:spPr>
          <a:xfrm>
            <a:off x="6835067" y="1827579"/>
            <a:ext cx="2082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Absolute minimum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AC1CD09-F785-9EB8-AC30-89CC0D9CFF02}"/>
              </a:ext>
            </a:extLst>
          </p:cNvPr>
          <p:cNvCxnSpPr>
            <a:stCxn id="8" idx="2"/>
          </p:cNvCxnSpPr>
          <p:nvPr/>
        </p:nvCxnSpPr>
        <p:spPr>
          <a:xfrm flipH="1">
            <a:off x="4615035" y="1202739"/>
            <a:ext cx="1351846" cy="145594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96E2122-FBAF-0AE8-EBEF-A1DD41AC42FB}"/>
              </a:ext>
            </a:extLst>
          </p:cNvPr>
          <p:cNvCxnSpPr>
            <a:cxnSpLocks/>
          </p:cNvCxnSpPr>
          <p:nvPr/>
        </p:nvCxnSpPr>
        <p:spPr>
          <a:xfrm flipH="1">
            <a:off x="5904530" y="2275027"/>
            <a:ext cx="1902002" cy="103729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AC338CA5-0670-DDE4-B10A-6A70128469E7}"/>
              </a:ext>
            </a:extLst>
          </p:cNvPr>
          <p:cNvSpPr/>
          <p:nvPr/>
        </p:nvSpPr>
        <p:spPr>
          <a:xfrm>
            <a:off x="4103827" y="4089197"/>
            <a:ext cx="1960474" cy="32038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C34F7F5-6F2A-BA08-94CF-12F6DD4CE4C1}"/>
              </a:ext>
            </a:extLst>
          </p:cNvPr>
          <p:cNvCxnSpPr>
            <a:cxnSpLocks/>
          </p:cNvCxnSpPr>
          <p:nvPr/>
        </p:nvCxnSpPr>
        <p:spPr>
          <a:xfrm flipV="1">
            <a:off x="5186477" y="3411818"/>
            <a:ext cx="509988" cy="62336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1420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/>
      <p:bldP spid="9" grpId="0"/>
      <p:bldP spid="1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0"/>
          <p:cNvSpPr txBox="1">
            <a:spLocks noGrp="1"/>
          </p:cNvSpPr>
          <p:nvPr>
            <p:ph type="title"/>
          </p:nvPr>
        </p:nvSpPr>
        <p:spPr>
          <a:xfrm>
            <a:off x="727650" y="397877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Simplest network possible</a:t>
            </a:r>
            <a:endParaRPr/>
          </a:p>
        </p:txBody>
      </p:sp>
      <p:sp>
        <p:nvSpPr>
          <p:cNvPr id="157" name="Google Shape;157;p2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b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3</a:t>
            </a:fld>
            <a:endParaRPr b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8" name="Google Shape;158;p20"/>
          <p:cNvSpPr txBox="1"/>
          <p:nvPr/>
        </p:nvSpPr>
        <p:spPr>
          <a:xfrm>
            <a:off x="766900" y="1033589"/>
            <a:ext cx="6860400" cy="46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500" tIns="41500" rIns="41500" bIns="41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The simplest neural network that we can create is made of one single neuron.</a:t>
            </a:r>
            <a:endParaRPr sz="1600"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  <p:pic>
        <p:nvPicPr>
          <p:cNvPr id="159" name="Google Shape;15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5051" y="1588092"/>
            <a:ext cx="4034901" cy="216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0"/>
          <p:cNvSpPr txBox="1"/>
          <p:nvPr/>
        </p:nvSpPr>
        <p:spPr>
          <a:xfrm>
            <a:off x="4813300" y="4777534"/>
            <a:ext cx="3873000" cy="2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500" tIns="41500" rIns="41500" bIns="41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Source:Umberto Michelucci, Applied Deep Learning - A Case-Based Approach to Understanding Deep Neural Networks, APRESS 2018</a:t>
            </a:r>
            <a:endParaRPr sz="800"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  <p:pic>
        <p:nvPicPr>
          <p:cNvPr id="161" name="Google Shape;16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10070" y="3847697"/>
            <a:ext cx="6523860" cy="94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3F134C-5B93-A253-3FA6-7987190D6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/>
              <a:t>Gradient Descent II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E5A523-95D2-B761-6AAC-2DC36EC715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80083"/>
            <a:ext cx="7886700" cy="305264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CH" sz="2800"/>
              <a:t>T</a:t>
            </a:r>
            <a:r>
              <a:rPr lang="en-GB" sz="2800"/>
              <a:t>h</a:t>
            </a:r>
            <a:r>
              <a:rPr lang="en-CH" sz="2800"/>
              <a:t>ere is no analytical solution to the position of the absolute minimum for a network function. </a:t>
            </a:r>
          </a:p>
          <a:p>
            <a:endParaRPr lang="en-CH" sz="2800"/>
          </a:p>
          <a:p>
            <a:pPr marL="0" indent="0">
              <a:buNone/>
            </a:pPr>
            <a:r>
              <a:rPr lang="en-CH" sz="2800"/>
              <a:t>Thus numerical methods are required.</a:t>
            </a:r>
          </a:p>
        </p:txBody>
      </p:sp>
    </p:spTree>
    <p:extLst>
      <p:ext uri="{BB962C8B-B14F-4D97-AF65-F5344CB8AC3E}">
        <p14:creationId xmlns:p14="http://schemas.microsoft.com/office/powerpoint/2010/main" val="4509628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8BF79-7FFA-C8F0-F59B-9FCEB3A584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37" y="33643"/>
            <a:ext cx="7886700" cy="584936"/>
          </a:xfrm>
        </p:spPr>
        <p:txBody>
          <a:bodyPr/>
          <a:lstStyle/>
          <a:p>
            <a:r>
              <a:rPr lang="en-CH"/>
              <a:t>Gradient Descent III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A69BD9D-1FBF-7B18-D8F7-9FC9E589262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746366"/>
                <a:ext cx="7886700" cy="3263504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CH"/>
                  <a:t>The most used method is called Gradient Descent and uses the following formula (in 1-Dimension)</a:t>
                </a:r>
              </a:p>
              <a:p>
                <a:pPr marL="0" indent="0">
                  <a:buNone/>
                </a:pPr>
                <a:endParaRPr lang="en-CH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CH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b="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CH" b="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de-CH" b="0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de-CH" b="0" i="1"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de-CH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b="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CH" b="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de-CH" b="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de-CH" b="0" i="1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de-CH" b="0" i="1">
                          <a:latin typeface="Cambria Math" panose="02040503050406030204" pitchFamily="18" charset="0"/>
                        </a:rPr>
                        <m:t>  </m:t>
                      </m:r>
                      <m:f>
                        <m:fPr>
                          <m:ctrlPr>
                            <a:rPr lang="de-CH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CH" b="0" i="1">
                              <a:latin typeface="Cambria Math" panose="02040503050406030204" pitchFamily="18" charset="0"/>
                            </a:rPr>
                            <m:t>𝑑𝑓</m:t>
                          </m:r>
                        </m:num>
                        <m:den>
                          <m:r>
                            <a:rPr lang="de-CH" b="0" i="1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de-CH" b="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de-CH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b="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CH" b="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de-CH" b="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H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A69BD9D-1FBF-7B18-D8F7-9FC9E589262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746366"/>
                <a:ext cx="7886700" cy="3263504"/>
              </a:xfrm>
              <a:blipFill>
                <a:blip r:embed="rId2"/>
                <a:stretch>
                  <a:fillRect l="-804" t="-1938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F34B7FAE-3256-E10C-8C04-49CF9AE181E1}"/>
              </a:ext>
            </a:extLst>
          </p:cNvPr>
          <p:cNvSpPr/>
          <p:nvPr/>
        </p:nvSpPr>
        <p:spPr>
          <a:xfrm>
            <a:off x="3147392" y="1875181"/>
            <a:ext cx="689113" cy="4240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DD5B40-C3B0-2959-9AD4-EF0FCB131FF7}"/>
              </a:ext>
            </a:extLst>
          </p:cNvPr>
          <p:cNvSpPr txBox="1"/>
          <p:nvPr/>
        </p:nvSpPr>
        <p:spPr>
          <a:xfrm>
            <a:off x="556592" y="2789582"/>
            <a:ext cx="25058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 minimum location</a:t>
            </a:r>
          </a:p>
          <a:p>
            <a:r>
              <a:rPr lang="en-CH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approximation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C118691-EBB1-743F-1921-8C9443D3BB1B}"/>
              </a:ext>
            </a:extLst>
          </p:cNvPr>
          <p:cNvCxnSpPr>
            <a:cxnSpLocks/>
          </p:cNvCxnSpPr>
          <p:nvPr/>
        </p:nvCxnSpPr>
        <p:spPr>
          <a:xfrm flipV="1">
            <a:off x="1934817" y="2087215"/>
            <a:ext cx="1212574" cy="75537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42F8F016-DB12-53EF-DE68-ED67331D04D9}"/>
              </a:ext>
            </a:extLst>
          </p:cNvPr>
          <p:cNvSpPr/>
          <p:nvPr/>
        </p:nvSpPr>
        <p:spPr>
          <a:xfrm>
            <a:off x="4088296" y="1875181"/>
            <a:ext cx="364435" cy="4240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5BDD657-392D-6A41-7D63-5BEB7BFCF860}"/>
              </a:ext>
            </a:extLst>
          </p:cNvPr>
          <p:cNvCxnSpPr>
            <a:cxnSpLocks/>
          </p:cNvCxnSpPr>
          <p:nvPr/>
        </p:nvCxnSpPr>
        <p:spPr>
          <a:xfrm flipV="1">
            <a:off x="4234070" y="2319129"/>
            <a:ext cx="36443" cy="110893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79B3CA2-E615-385A-DE65-43E5BB66AF58}"/>
              </a:ext>
            </a:extLst>
          </p:cNvPr>
          <p:cNvSpPr txBox="1"/>
          <p:nvPr/>
        </p:nvSpPr>
        <p:spPr>
          <a:xfrm>
            <a:off x="2819638" y="3467823"/>
            <a:ext cx="29418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Previous minimum location</a:t>
            </a:r>
          </a:p>
          <a:p>
            <a:r>
              <a:rPr lang="en-CH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approximation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6B95ACB-6181-0CB6-BE3A-C7FBD3A88A17}"/>
              </a:ext>
            </a:extLst>
          </p:cNvPr>
          <p:cNvSpPr/>
          <p:nvPr/>
        </p:nvSpPr>
        <p:spPr>
          <a:xfrm>
            <a:off x="4691272" y="1875180"/>
            <a:ext cx="245164" cy="4240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BFE1FDF-47C8-98A2-C805-FB08968A73D3}"/>
              </a:ext>
            </a:extLst>
          </p:cNvPr>
          <p:cNvCxnSpPr>
            <a:cxnSpLocks/>
          </p:cNvCxnSpPr>
          <p:nvPr/>
        </p:nvCxnSpPr>
        <p:spPr>
          <a:xfrm flipH="1" flipV="1">
            <a:off x="4850297" y="2326977"/>
            <a:ext cx="1477616" cy="151615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D1EBB7FD-E9E8-F3F3-D42A-ED4052B7BFC7}"/>
              </a:ext>
            </a:extLst>
          </p:cNvPr>
          <p:cNvSpPr txBox="1"/>
          <p:nvPr/>
        </p:nvSpPr>
        <p:spPr>
          <a:xfrm>
            <a:off x="5594397" y="3825204"/>
            <a:ext cx="1544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Learning rate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D933BB2-03CA-44BF-63A9-171F3A9A590A}"/>
              </a:ext>
            </a:extLst>
          </p:cNvPr>
          <p:cNvSpPr/>
          <p:nvPr/>
        </p:nvSpPr>
        <p:spPr>
          <a:xfrm>
            <a:off x="5008493" y="1652878"/>
            <a:ext cx="951673" cy="7553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00699AE-59D8-39BF-0062-52DC38B6B31A}"/>
              </a:ext>
            </a:extLst>
          </p:cNvPr>
          <p:cNvCxnSpPr>
            <a:cxnSpLocks/>
          </p:cNvCxnSpPr>
          <p:nvPr/>
        </p:nvCxnSpPr>
        <p:spPr>
          <a:xfrm flipH="1" flipV="1">
            <a:off x="5974845" y="2062114"/>
            <a:ext cx="1070427" cy="62775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4663FA96-2CC4-1896-7B31-0B7ED0EC387F}"/>
              </a:ext>
            </a:extLst>
          </p:cNvPr>
          <p:cNvSpPr txBox="1"/>
          <p:nvPr/>
        </p:nvSpPr>
        <p:spPr>
          <a:xfrm>
            <a:off x="7048774" y="2189417"/>
            <a:ext cx="16337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Slope of the</a:t>
            </a:r>
          </a:p>
          <a:p>
            <a:r>
              <a:rPr lang="en-GB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r>
              <a:rPr lang="en-CH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unction to be </a:t>
            </a:r>
          </a:p>
          <a:p>
            <a:r>
              <a:rPr lang="en-CH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minimized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91B90F5-5FA7-19C1-30A2-7C0C710ED701}"/>
                  </a:ext>
                </a:extLst>
              </p:cNvPr>
              <p:cNvSpPr txBox="1"/>
              <p:nvPr/>
            </p:nvSpPr>
            <p:spPr>
              <a:xfrm>
                <a:off x="1584632" y="4340817"/>
                <a:ext cx="611802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CH">
                    <a:latin typeface="Arial" panose="020B0604020202020204" pitchFamily="34" charset="0"/>
                    <a:cs typeface="Arial" panose="020B0604020202020204" pitchFamily="34" charset="0"/>
                  </a:rPr>
                  <a:t>The starting point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CH" b="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de-CH" b="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de-CH" b="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CH">
                    <a:latin typeface="Arial" panose="020B0604020202020204" pitchFamily="34" charset="0"/>
                    <a:cs typeface="Arial" panose="020B0604020202020204" pitchFamily="34" charset="0"/>
                  </a:rPr>
                  <a:t> is crucial. </a:t>
                </a:r>
              </a:p>
              <a:p>
                <a:pPr algn="ctr"/>
                <a:r>
                  <a:rPr lang="en-CH">
                    <a:latin typeface="Arial" panose="020B0604020202020204" pitchFamily="34" charset="0"/>
                    <a:cs typeface="Arial" panose="020B0604020202020204" pitchFamily="34" charset="0"/>
                  </a:rPr>
                  <a:t>Which one should we choose? Does it make a difference?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91B90F5-5FA7-19C1-30A2-7C0C710ED7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4632" y="4340817"/>
                <a:ext cx="6118021" cy="646331"/>
              </a:xfrm>
              <a:prstGeom prst="rect">
                <a:avLst/>
              </a:prstGeom>
              <a:blipFill>
                <a:blip r:embed="rId3"/>
                <a:stretch>
                  <a:fillRect l="-414" t="-3846" r="-414" b="-13462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115233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0889A8-162A-A26E-3CCA-1EC13C0FC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/>
              <a:t>Gradient Descent IV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F9A4327-04D8-0CD2-B091-788FC24FC4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55392" y="2020346"/>
            <a:ext cx="5231749" cy="2388587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3BC0A1B3-179A-B203-6CB9-5D6A5EEAB02E}"/>
              </a:ext>
            </a:extLst>
          </p:cNvPr>
          <p:cNvSpPr/>
          <p:nvPr/>
        </p:nvSpPr>
        <p:spPr>
          <a:xfrm>
            <a:off x="4345230" y="3126856"/>
            <a:ext cx="175565" cy="17556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A260DB6-B328-9A81-6B57-BE5EAC763A9E}"/>
              </a:ext>
            </a:extLst>
          </p:cNvPr>
          <p:cNvSpPr/>
          <p:nvPr/>
        </p:nvSpPr>
        <p:spPr>
          <a:xfrm>
            <a:off x="6040281" y="2864357"/>
            <a:ext cx="175565" cy="17556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B13B53-787E-D2AB-A994-46E771FCF349}"/>
              </a:ext>
            </a:extLst>
          </p:cNvPr>
          <p:cNvSpPr txBox="1"/>
          <p:nvPr/>
        </p:nvSpPr>
        <p:spPr>
          <a:xfrm>
            <a:off x="4718305" y="1177827"/>
            <a:ext cx="3493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Update slow (slope is near zero)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2682A8B-8D36-BE36-9F84-7335B20B261A}"/>
              </a:ext>
            </a:extLst>
          </p:cNvPr>
          <p:cNvSpPr txBox="1"/>
          <p:nvPr/>
        </p:nvSpPr>
        <p:spPr>
          <a:xfrm>
            <a:off x="6783862" y="2295751"/>
            <a:ext cx="1851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Very fast update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AC1CD09-F785-9EB8-AC30-89CC0D9CFF02}"/>
              </a:ext>
            </a:extLst>
          </p:cNvPr>
          <p:cNvCxnSpPr>
            <a:cxnSpLocks/>
            <a:stCxn id="8" idx="2"/>
          </p:cNvCxnSpPr>
          <p:nvPr/>
        </p:nvCxnSpPr>
        <p:spPr>
          <a:xfrm flipH="1">
            <a:off x="4465729" y="1547159"/>
            <a:ext cx="1999208" cy="155257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96E2122-FBAF-0AE8-EBEF-A1DD41AC42FB}"/>
              </a:ext>
            </a:extLst>
          </p:cNvPr>
          <p:cNvCxnSpPr>
            <a:cxnSpLocks/>
          </p:cNvCxnSpPr>
          <p:nvPr/>
        </p:nvCxnSpPr>
        <p:spPr>
          <a:xfrm flipH="1">
            <a:off x="6215846" y="2743199"/>
            <a:ext cx="1539481" cy="20604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222D22B-D8F9-8930-D37A-3330F3C7251C}"/>
                  </a:ext>
                </a:extLst>
              </p:cNvPr>
              <p:cNvSpPr txBox="1"/>
              <p:nvPr/>
            </p:nvSpPr>
            <p:spPr>
              <a:xfrm>
                <a:off x="2315141" y="4383784"/>
                <a:ext cx="4572000" cy="6188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CH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b="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CH" b="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de-CH" b="0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de-CH" b="0" i="1"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de-CH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b="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CH" b="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de-CH" b="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de-CH" b="0" i="1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de-CH" b="0" i="1">
                          <a:latin typeface="Cambria Math" panose="02040503050406030204" pitchFamily="18" charset="0"/>
                        </a:rPr>
                        <m:t>  </m:t>
                      </m:r>
                      <m:f>
                        <m:fPr>
                          <m:ctrlPr>
                            <a:rPr lang="de-CH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CH" b="0" i="1">
                              <a:latin typeface="Cambria Math" panose="02040503050406030204" pitchFamily="18" charset="0"/>
                            </a:rPr>
                            <m:t>𝑑𝑓</m:t>
                          </m:r>
                        </m:num>
                        <m:den>
                          <m:r>
                            <a:rPr lang="de-CH" b="0" i="1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de-CH" b="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de-CH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b="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CH" b="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de-CH" b="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H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222D22B-D8F9-8930-D37A-3330F3C725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5141" y="4383784"/>
                <a:ext cx="4572000" cy="618887"/>
              </a:xfrm>
              <a:prstGeom prst="rect">
                <a:avLst/>
              </a:prstGeom>
              <a:blipFill>
                <a:blip r:embed="rId3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A66CFAC-D3B2-C6C7-9B76-7E14511FB2A2}"/>
              </a:ext>
            </a:extLst>
          </p:cNvPr>
          <p:cNvCxnSpPr>
            <a:cxnSpLocks/>
          </p:cNvCxnSpPr>
          <p:nvPr/>
        </p:nvCxnSpPr>
        <p:spPr>
          <a:xfrm flipH="1">
            <a:off x="5854076" y="1743863"/>
            <a:ext cx="528019" cy="266507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1FAA85D-20D1-3B28-5CC1-E7DCAF110C38}"/>
              </a:ext>
            </a:extLst>
          </p:cNvPr>
          <p:cNvCxnSpPr>
            <a:cxnSpLocks/>
          </p:cNvCxnSpPr>
          <p:nvPr/>
        </p:nvCxnSpPr>
        <p:spPr>
          <a:xfrm flipH="1" flipV="1">
            <a:off x="3731440" y="3196927"/>
            <a:ext cx="1227580" cy="35422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AA26A82F-4B2A-AB13-660B-B5338D7EA37E}"/>
              </a:ext>
            </a:extLst>
          </p:cNvPr>
          <p:cNvSpPr/>
          <p:nvPr/>
        </p:nvSpPr>
        <p:spPr>
          <a:xfrm>
            <a:off x="4902403" y="4383784"/>
            <a:ext cx="868831" cy="6188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AADFD25-DEA7-85E8-0E32-1A2C88B73030}"/>
              </a:ext>
            </a:extLst>
          </p:cNvPr>
          <p:cNvCxnSpPr>
            <a:cxnSpLocks/>
            <a:stCxn id="27" idx="1"/>
            <a:endCxn id="25" idx="3"/>
          </p:cNvCxnSpPr>
          <p:nvPr/>
        </p:nvCxnSpPr>
        <p:spPr>
          <a:xfrm flipH="1">
            <a:off x="5771234" y="4600360"/>
            <a:ext cx="1250689" cy="9286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3AAEB065-F070-0EDE-B7E2-942848682575}"/>
              </a:ext>
            </a:extLst>
          </p:cNvPr>
          <p:cNvSpPr txBox="1"/>
          <p:nvPr/>
        </p:nvSpPr>
        <p:spPr>
          <a:xfrm>
            <a:off x="7021923" y="4138695"/>
            <a:ext cx="16337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Slope of the</a:t>
            </a:r>
          </a:p>
          <a:p>
            <a:r>
              <a:rPr lang="en-GB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r>
              <a:rPr lang="en-CH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unction to be </a:t>
            </a:r>
          </a:p>
          <a:p>
            <a:r>
              <a:rPr lang="en-CH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minimized</a:t>
            </a:r>
          </a:p>
        </p:txBody>
      </p:sp>
    </p:spTree>
    <p:extLst>
      <p:ext uri="{BB962C8B-B14F-4D97-AF65-F5344CB8AC3E}">
        <p14:creationId xmlns:p14="http://schemas.microsoft.com/office/powerpoint/2010/main" val="2263820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/>
      <p:bldP spid="9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0889A8-162A-A26E-3CCA-1EC13C0FC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/>
              <a:t>Gradient Descent V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B29680E-2174-9155-EBA7-BCC10DBB7326}"/>
                  </a:ext>
                </a:extLst>
              </p:cNvPr>
              <p:cNvSpPr txBox="1"/>
              <p:nvPr/>
            </p:nvSpPr>
            <p:spPr>
              <a:xfrm>
                <a:off x="628650" y="4040253"/>
                <a:ext cx="806055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H">
                    <a:latin typeface="Arial" panose="020B0604020202020204" pitchFamily="34" charset="0"/>
                    <a:cs typeface="Arial" panose="020B0604020202020204" pitchFamily="34" charset="0"/>
                  </a:rPr>
                  <a:t>Let’s suppose we want to find the </a:t>
                </a:r>
                <a:r>
                  <a:rPr lang="en-CH" i="1">
                    <a:latin typeface="Arial" panose="020B0604020202020204" pitchFamily="34" charset="0"/>
                    <a:cs typeface="Arial" panose="020B0604020202020204" pitchFamily="34" charset="0"/>
                  </a:rPr>
                  <a:t>absolute </a:t>
                </a:r>
                <a:r>
                  <a:rPr lang="en-CH">
                    <a:latin typeface="Arial" panose="020B0604020202020204" pitchFamily="34" charset="0"/>
                    <a:cs typeface="Arial" panose="020B0604020202020204" pitchFamily="34" charset="0"/>
                  </a:rPr>
                  <a:t>minimum of a given function </a:t>
                </a:r>
                <a14:m>
                  <m:oMath xmlns:m="http://schemas.openxmlformats.org/officeDocument/2006/math">
                    <m:r>
                      <a:rPr lang="de-CH" b="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𝑓</m:t>
                    </m:r>
                    <m:r>
                      <a:rPr lang="de-CH" b="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lang="de-CH" b="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𝑥</m:t>
                    </m:r>
                    <m:r>
                      <a:rPr lang="de-CH" b="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en-CH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  <a:p>
                <a:r>
                  <a:rPr lang="en-CH">
                    <a:latin typeface="Arial" panose="020B0604020202020204" pitchFamily="34" charset="0"/>
                    <a:cs typeface="Arial" panose="020B0604020202020204" pitchFamily="34" charset="0"/>
                  </a:rPr>
                  <a:t>We choose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CH" b="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de-CH" b="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de-CH" b="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0</m:t>
                        </m:r>
                      </m:sub>
                    </m:sSub>
                    <m:r>
                      <a:rPr lang="de-CH" b="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=−5</m:t>
                    </m:r>
                  </m:oMath>
                </a14:m>
                <a:r>
                  <a:rPr lang="en-CH">
                    <a:latin typeface="Arial" panose="020B0604020202020204" pitchFamily="34" charset="0"/>
                    <a:cs typeface="Arial" panose="020B060402020202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de-CH" b="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𝛾</m:t>
                    </m:r>
                    <m:r>
                      <a:rPr lang="de-CH" b="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=0.01</m:t>
                    </m:r>
                  </m:oMath>
                </a14:m>
                <a:endParaRPr lang="en-CH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B29680E-2174-9155-EBA7-BCC10DBB73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4040253"/>
                <a:ext cx="8060552" cy="646331"/>
              </a:xfrm>
              <a:prstGeom prst="rect">
                <a:avLst/>
              </a:prstGeom>
              <a:blipFill>
                <a:blip r:embed="rId2"/>
                <a:stretch>
                  <a:fillRect l="-630" t="-5769" b="-11538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8A4D83C-3661-EBA1-2C6C-343A8F4EBA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3927"/>
          <a:stretch/>
        </p:blipFill>
        <p:spPr>
          <a:xfrm>
            <a:off x="1398493" y="1206392"/>
            <a:ext cx="6193332" cy="276460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736E2BF-9751-3DD2-496D-599EF193FC50}"/>
              </a:ext>
            </a:extLst>
          </p:cNvPr>
          <p:cNvSpPr/>
          <p:nvPr/>
        </p:nvSpPr>
        <p:spPr>
          <a:xfrm>
            <a:off x="1879526" y="4363419"/>
            <a:ext cx="894410" cy="32316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6800390-DA0A-C7C6-06AD-FF20C5D401BC}"/>
              </a:ext>
            </a:extLst>
          </p:cNvPr>
          <p:cNvCxnSpPr>
            <a:cxnSpLocks/>
          </p:cNvCxnSpPr>
          <p:nvPr/>
        </p:nvCxnSpPr>
        <p:spPr>
          <a:xfrm flipV="1">
            <a:off x="2466575" y="1921008"/>
            <a:ext cx="1260181" cy="244241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74835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BD920A0-C0B1-CDBD-6D91-B2E0E06505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058" y="1126452"/>
            <a:ext cx="5987800" cy="275221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F0889A8-162A-A26E-3CCA-1EC13C0FC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/>
              <a:t>Gradient Descent VI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B29680E-2174-9155-EBA7-BCC10DBB7326}"/>
                  </a:ext>
                </a:extLst>
              </p:cNvPr>
              <p:cNvSpPr txBox="1"/>
              <p:nvPr/>
            </p:nvSpPr>
            <p:spPr>
              <a:xfrm>
                <a:off x="628650" y="4040253"/>
                <a:ext cx="806055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H">
                    <a:latin typeface="Arial" panose="020B0604020202020204" pitchFamily="34" charset="0"/>
                    <a:cs typeface="Arial" panose="020B0604020202020204" pitchFamily="34" charset="0"/>
                  </a:rPr>
                  <a:t>Let’s suppose we want to find the </a:t>
                </a:r>
                <a:r>
                  <a:rPr lang="en-CH" i="1">
                    <a:latin typeface="Arial" panose="020B0604020202020204" pitchFamily="34" charset="0"/>
                    <a:cs typeface="Arial" panose="020B0604020202020204" pitchFamily="34" charset="0"/>
                  </a:rPr>
                  <a:t>absolute </a:t>
                </a:r>
                <a:r>
                  <a:rPr lang="en-CH">
                    <a:latin typeface="Arial" panose="020B0604020202020204" pitchFamily="34" charset="0"/>
                    <a:cs typeface="Arial" panose="020B0604020202020204" pitchFamily="34" charset="0"/>
                  </a:rPr>
                  <a:t>minimum of a given function </a:t>
                </a:r>
                <a14:m>
                  <m:oMath xmlns:m="http://schemas.openxmlformats.org/officeDocument/2006/math">
                    <m:r>
                      <a:rPr lang="de-CH" b="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𝑓</m:t>
                    </m:r>
                    <m:r>
                      <a:rPr lang="de-CH" b="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lang="de-CH" b="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𝑥</m:t>
                    </m:r>
                    <m:r>
                      <a:rPr lang="de-CH" b="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en-CH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  <a:p>
                <a:r>
                  <a:rPr lang="en-CH">
                    <a:latin typeface="Arial" panose="020B0604020202020204" pitchFamily="34" charset="0"/>
                    <a:cs typeface="Arial" panose="020B0604020202020204" pitchFamily="34" charset="0"/>
                  </a:rPr>
                  <a:t>We choose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CH" b="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de-CH" b="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de-CH" b="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0</m:t>
                        </m:r>
                      </m:sub>
                    </m:sSub>
                    <m:r>
                      <a:rPr lang="de-CH" b="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=−9.5</m:t>
                    </m:r>
                  </m:oMath>
                </a14:m>
                <a:r>
                  <a:rPr lang="en-CH">
                    <a:latin typeface="Arial" panose="020B0604020202020204" pitchFamily="34" charset="0"/>
                    <a:cs typeface="Arial" panose="020B060402020202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de-CH" b="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𝛾</m:t>
                    </m:r>
                    <m:r>
                      <a:rPr lang="de-CH" b="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=0.01</m:t>
                    </m:r>
                  </m:oMath>
                </a14:m>
                <a:endParaRPr lang="en-CH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B29680E-2174-9155-EBA7-BCC10DBB73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4040253"/>
                <a:ext cx="8060552" cy="646331"/>
              </a:xfrm>
              <a:prstGeom prst="rect">
                <a:avLst/>
              </a:prstGeom>
              <a:blipFill>
                <a:blip r:embed="rId3"/>
                <a:stretch>
                  <a:fillRect l="-630" t="-5769" b="-11538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D736E2BF-9751-3DD2-496D-599EF193FC50}"/>
              </a:ext>
            </a:extLst>
          </p:cNvPr>
          <p:cNvSpPr/>
          <p:nvPr/>
        </p:nvSpPr>
        <p:spPr>
          <a:xfrm>
            <a:off x="1879525" y="4363419"/>
            <a:ext cx="1062457" cy="3231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6800390-DA0A-C7C6-06AD-FF20C5D401BC}"/>
              </a:ext>
            </a:extLst>
          </p:cNvPr>
          <p:cNvCxnSpPr>
            <a:cxnSpLocks/>
          </p:cNvCxnSpPr>
          <p:nvPr/>
        </p:nvCxnSpPr>
        <p:spPr>
          <a:xfrm flipV="1">
            <a:off x="2466575" y="1755913"/>
            <a:ext cx="3993860" cy="260750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04502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853AE8D-CF98-13B2-BBF1-5A35F1BE80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2938" y="1378149"/>
            <a:ext cx="5923723" cy="27193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F0889A8-162A-A26E-3CCA-1EC13C0FC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/>
              <a:t>Gradient Descent VII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B29680E-2174-9155-EBA7-BCC10DBB7326}"/>
                  </a:ext>
                </a:extLst>
              </p:cNvPr>
              <p:cNvSpPr txBox="1"/>
              <p:nvPr/>
            </p:nvSpPr>
            <p:spPr>
              <a:xfrm>
                <a:off x="628650" y="4040253"/>
                <a:ext cx="806055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H">
                    <a:latin typeface="Arial" panose="020B0604020202020204" pitchFamily="34" charset="0"/>
                    <a:cs typeface="Arial" panose="020B0604020202020204" pitchFamily="34" charset="0"/>
                  </a:rPr>
                  <a:t>Let’s suppose we want to find the </a:t>
                </a:r>
                <a:r>
                  <a:rPr lang="en-CH" i="1">
                    <a:latin typeface="Arial" panose="020B0604020202020204" pitchFamily="34" charset="0"/>
                    <a:cs typeface="Arial" panose="020B0604020202020204" pitchFamily="34" charset="0"/>
                  </a:rPr>
                  <a:t>absolute </a:t>
                </a:r>
                <a:r>
                  <a:rPr lang="en-CH">
                    <a:latin typeface="Arial" panose="020B0604020202020204" pitchFamily="34" charset="0"/>
                    <a:cs typeface="Arial" panose="020B0604020202020204" pitchFamily="34" charset="0"/>
                  </a:rPr>
                  <a:t>minimum of a given function </a:t>
                </a:r>
                <a14:m>
                  <m:oMath xmlns:m="http://schemas.openxmlformats.org/officeDocument/2006/math">
                    <m:r>
                      <a:rPr lang="de-CH" b="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𝑓</m:t>
                    </m:r>
                    <m:r>
                      <a:rPr lang="de-CH" b="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lang="de-CH" b="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𝑥</m:t>
                    </m:r>
                    <m:r>
                      <a:rPr lang="de-CH" b="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en-CH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  <a:p>
                <a:r>
                  <a:rPr lang="en-CH">
                    <a:latin typeface="Arial" panose="020B0604020202020204" pitchFamily="34" charset="0"/>
                    <a:cs typeface="Arial" panose="020B0604020202020204" pitchFamily="34" charset="0"/>
                  </a:rPr>
                  <a:t>We choose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CH" b="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de-CH" b="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de-CH" b="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0</m:t>
                        </m:r>
                      </m:sub>
                    </m:sSub>
                    <m:r>
                      <a:rPr lang="de-CH" b="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=−5</m:t>
                    </m:r>
                  </m:oMath>
                </a14:m>
                <a:r>
                  <a:rPr lang="en-CH">
                    <a:latin typeface="Arial" panose="020B0604020202020204" pitchFamily="34" charset="0"/>
                    <a:cs typeface="Arial" panose="020B060402020202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de-CH" b="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𝛾</m:t>
                    </m:r>
                    <m:r>
                      <a:rPr lang="de-CH" b="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=0.1</m:t>
                    </m:r>
                  </m:oMath>
                </a14:m>
                <a:endParaRPr lang="en-CH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B29680E-2174-9155-EBA7-BCC10DBB73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4040253"/>
                <a:ext cx="8060552" cy="646331"/>
              </a:xfrm>
              <a:prstGeom prst="rect">
                <a:avLst/>
              </a:prstGeom>
              <a:blipFill>
                <a:blip r:embed="rId3"/>
                <a:stretch>
                  <a:fillRect l="-630" t="-5769" b="-11538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D736E2BF-9751-3DD2-496D-599EF193FC50}"/>
              </a:ext>
            </a:extLst>
          </p:cNvPr>
          <p:cNvSpPr/>
          <p:nvPr/>
        </p:nvSpPr>
        <p:spPr>
          <a:xfrm>
            <a:off x="1879526" y="4363419"/>
            <a:ext cx="916684" cy="3231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6800390-DA0A-C7C6-06AD-FF20C5D401BC}"/>
              </a:ext>
            </a:extLst>
          </p:cNvPr>
          <p:cNvCxnSpPr>
            <a:cxnSpLocks/>
          </p:cNvCxnSpPr>
          <p:nvPr/>
        </p:nvCxnSpPr>
        <p:spPr>
          <a:xfrm flipV="1">
            <a:off x="2466575" y="2153478"/>
            <a:ext cx="999695" cy="220994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00688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936CCA-7881-F3B0-E8D0-A51894F91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/>
              <a:t>Some remarks about gradient descent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58C0E1-64E8-64B1-EC50-96383A45C3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68017"/>
            <a:ext cx="7886700" cy="336470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CH"/>
              <a:t>To use gradient descent you will need the derivative (or gradient in multiple dimensions) of the function you want to minimize.</a:t>
            </a:r>
          </a:p>
          <a:p>
            <a:pPr marL="0" indent="0">
              <a:buNone/>
            </a:pPr>
            <a:endParaRPr lang="en-CH"/>
          </a:p>
          <a:p>
            <a:pPr marL="0" indent="0">
              <a:buNone/>
            </a:pPr>
            <a:r>
              <a:rPr lang="en-CH"/>
              <a:t>Due to this reason methods as </a:t>
            </a:r>
            <a:r>
              <a:rPr lang="en-CH" b="1"/>
              <a:t>autodifferentiations</a:t>
            </a:r>
            <a:r>
              <a:rPr lang="en-CH"/>
              <a:t> and </a:t>
            </a:r>
            <a:r>
              <a:rPr lang="en-CH" b="1"/>
              <a:t>back-propagations</a:t>
            </a:r>
            <a:r>
              <a:rPr lang="en-CH"/>
              <a:t> have been developed to be able to calculate the derivative of a generic network function.</a:t>
            </a:r>
          </a:p>
          <a:p>
            <a:pPr marL="0" indent="0">
              <a:buNone/>
            </a:pPr>
            <a:endParaRPr lang="en-CH"/>
          </a:p>
          <a:p>
            <a:pPr marL="0" indent="0">
              <a:buNone/>
            </a:pPr>
            <a:r>
              <a:rPr lang="en-CH">
                <a:sym typeface="Wingdings" pitchFamily="2" charset="2"/>
              </a:rPr>
              <a:t> Gradient descent is not the most efficient way of finding minima. It gets easily stuck in local minima. More advanced optimisers have been developed and are typically used (see </a:t>
            </a:r>
            <a:r>
              <a:rPr lang="en-CH" i="1">
                <a:sym typeface="Wingdings" pitchFamily="2" charset="2"/>
              </a:rPr>
              <a:t>Adam</a:t>
            </a:r>
            <a:r>
              <a:rPr lang="en-CH">
                <a:sym typeface="Wingdings" pitchFamily="2" charset="2"/>
              </a:rPr>
              <a:t>).</a:t>
            </a:r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86760364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B84D9-6289-B8FC-11A0-2B107101BD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/>
              <a:t>How to check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6C6612-F297-9D9D-875A-CB5667E546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CH"/>
              <a:t>The most fundamental way of checking learning is to plot the loss function vs. the number of iterations. Always do that!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BA61B2-5B12-31DB-096F-6867789D73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4679" y="2100264"/>
            <a:ext cx="3433216" cy="2769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69842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43"/>
          <p:cNvSpPr txBox="1">
            <a:spLocks noGrp="1"/>
          </p:cNvSpPr>
          <p:nvPr>
            <p:ph type="ctrTitle"/>
          </p:nvPr>
        </p:nvSpPr>
        <p:spPr>
          <a:xfrm>
            <a:off x="727950" y="1568225"/>
            <a:ext cx="7688100" cy="26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First challenge: the right learning rate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u="sng">
                <a:solidFill>
                  <a:schemeClr val="hlink"/>
                </a:solidFill>
                <a:hlinkClick r:id="rId3"/>
              </a:rPr>
              <a:t>https://www.benfrederickson.com/numerical-optimization/</a:t>
            </a:r>
            <a:endParaRPr sz="240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42"/>
          <p:cNvSpPr txBox="1">
            <a:spLocks noGrp="1"/>
          </p:cNvSpPr>
          <p:nvPr>
            <p:ph type="title"/>
          </p:nvPr>
        </p:nvSpPr>
        <p:spPr>
          <a:xfrm>
            <a:off x="186111" y="318111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Gradient Descent in many dimensions</a:t>
            </a:r>
            <a:endParaRPr/>
          </a:p>
        </p:txBody>
      </p:sp>
      <p:pic>
        <p:nvPicPr>
          <p:cNvPr id="372" name="Google Shape;37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9223" y="1851855"/>
            <a:ext cx="8485551" cy="108472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41B929D-AF8A-A250-9065-D0258C1EBCFC}"/>
              </a:ext>
            </a:extLst>
          </p:cNvPr>
          <p:cNvSpPr txBox="1"/>
          <p:nvPr/>
        </p:nvSpPr>
        <p:spPr>
          <a:xfrm>
            <a:off x="372864" y="3935125"/>
            <a:ext cx="839827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H" sz="1600">
                <a:latin typeface="Arial" panose="020B0604020202020204" pitchFamily="34" charset="0"/>
                <a:cs typeface="Arial" panose="020B0604020202020204" pitchFamily="34" charset="0"/>
              </a:rPr>
              <a:t>For those of you with more mathematical and programming background here is an implementation from scratch of the gradient descent: </a:t>
            </a:r>
            <a:r>
              <a:rPr lang="en-CH" sz="160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http://adl.toelt.ai/gradientDescent/Gradient_descent_developed_from_scratch.html</a:t>
            </a:r>
            <a:r>
              <a:rPr lang="en-CH" sz="16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1"/>
          <p:cNvSpPr txBox="1">
            <a:spLocks noGrp="1"/>
          </p:cNvSpPr>
          <p:nvPr>
            <p:ph type="title"/>
          </p:nvPr>
        </p:nvSpPr>
        <p:spPr>
          <a:xfrm>
            <a:off x="727650" y="61667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Computational Steps of a single neuron</a:t>
            </a:r>
            <a:endParaRPr/>
          </a:p>
        </p:txBody>
      </p:sp>
      <p:sp>
        <p:nvSpPr>
          <p:cNvPr id="167" name="Google Shape;167;p2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b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4</a:t>
            </a:fld>
            <a:endParaRPr b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8" name="Google Shape;168;p21"/>
          <p:cNvSpPr txBox="1"/>
          <p:nvPr/>
        </p:nvSpPr>
        <p:spPr>
          <a:xfrm>
            <a:off x="4813300" y="4701334"/>
            <a:ext cx="3873000" cy="2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500" tIns="41500" rIns="41500" bIns="41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Source:Umberto Michelucci, Applied Deep Learning - A Case-Based Approach to Understanding Deep Neural Networks, APRESS 2018</a:t>
            </a:r>
            <a:endParaRPr sz="800"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  <p:pic>
        <p:nvPicPr>
          <p:cNvPr id="169" name="Google Shape;16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7772" y="1691494"/>
            <a:ext cx="5828456" cy="2193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E195575-F286-1C51-8716-9A60A96A8FE8}"/>
              </a:ext>
            </a:extLst>
          </p:cNvPr>
          <p:cNvSpPr/>
          <p:nvPr/>
        </p:nvSpPr>
        <p:spPr>
          <a:xfrm>
            <a:off x="2813992" y="2571750"/>
            <a:ext cx="271371" cy="27173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H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31841E0-F21B-8E32-BD86-077216817B1D}"/>
              </a:ext>
            </a:extLst>
          </p:cNvPr>
          <p:cNvSpPr/>
          <p:nvPr/>
        </p:nvSpPr>
        <p:spPr>
          <a:xfrm>
            <a:off x="3450139" y="2571750"/>
            <a:ext cx="313649" cy="27173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H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37F8C99-88DA-8658-50E6-F63776D0236B}"/>
              </a:ext>
            </a:extLst>
          </p:cNvPr>
          <p:cNvSpPr/>
          <p:nvPr/>
        </p:nvSpPr>
        <p:spPr>
          <a:xfrm>
            <a:off x="4475125" y="2571749"/>
            <a:ext cx="403641" cy="31893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H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027C35-EDFF-FF54-F505-4E83C9E60845}"/>
              </a:ext>
            </a:extLst>
          </p:cNvPr>
          <p:cNvSpPr txBox="1"/>
          <p:nvPr/>
        </p:nvSpPr>
        <p:spPr>
          <a:xfrm>
            <a:off x="594907" y="2202417"/>
            <a:ext cx="1014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Weights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8CE6606-F519-6BD7-A17B-4F7215B8B957}"/>
              </a:ext>
            </a:extLst>
          </p:cNvPr>
          <p:cNvCxnSpPr>
            <a:stCxn id="6" idx="3"/>
          </p:cNvCxnSpPr>
          <p:nvPr/>
        </p:nvCxnSpPr>
        <p:spPr>
          <a:xfrm>
            <a:off x="1608967" y="2387083"/>
            <a:ext cx="1151754" cy="18466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C06BC6A-90EB-E13C-D033-8DFA2C10BF61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1608967" y="2387083"/>
            <a:ext cx="1858413" cy="18466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37BBC83-D207-CB9F-AC2A-446171BC5F25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1608967" y="2387083"/>
            <a:ext cx="2866158" cy="18466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7570A4FE-C75D-8BFA-01F9-3DF3D4D87FB8}"/>
              </a:ext>
            </a:extLst>
          </p:cNvPr>
          <p:cNvSpPr/>
          <p:nvPr/>
        </p:nvSpPr>
        <p:spPr>
          <a:xfrm>
            <a:off x="5287365" y="2524554"/>
            <a:ext cx="290710" cy="31893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H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1366023-06D9-6414-7231-78D63F706B41}"/>
              </a:ext>
            </a:extLst>
          </p:cNvPr>
          <p:cNvSpPr txBox="1"/>
          <p:nvPr/>
        </p:nvSpPr>
        <p:spPr>
          <a:xfrm>
            <a:off x="6276416" y="2658823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Bias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02B6FBD-982F-17B6-3A69-00A44ADBFC58}"/>
              </a:ext>
            </a:extLst>
          </p:cNvPr>
          <p:cNvCxnSpPr/>
          <p:nvPr/>
        </p:nvCxnSpPr>
        <p:spPr>
          <a:xfrm flipH="1" flipV="1">
            <a:off x="5578075" y="2707619"/>
            <a:ext cx="698341" cy="13587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3E2059C9-CEF5-8AA2-1859-3475122BF192}"/>
              </a:ext>
            </a:extLst>
          </p:cNvPr>
          <p:cNvSpPr/>
          <p:nvPr/>
        </p:nvSpPr>
        <p:spPr>
          <a:xfrm>
            <a:off x="3492417" y="3354416"/>
            <a:ext cx="271371" cy="3385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H">
              <a:solidFill>
                <a:schemeClr val="tx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36915F8-D665-2DA5-85A5-93A9FF758C55}"/>
              </a:ext>
            </a:extLst>
          </p:cNvPr>
          <p:cNvSpPr txBox="1"/>
          <p:nvPr/>
        </p:nvSpPr>
        <p:spPr>
          <a:xfrm>
            <a:off x="2438082" y="4035664"/>
            <a:ext cx="2133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Activation Function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832A817-3953-5937-1053-ED95FD94E7FF}"/>
              </a:ext>
            </a:extLst>
          </p:cNvPr>
          <p:cNvCxnSpPr>
            <a:cxnSpLocks/>
            <a:stCxn id="20" idx="0"/>
            <a:endCxn id="19" idx="2"/>
          </p:cNvCxnSpPr>
          <p:nvPr/>
        </p:nvCxnSpPr>
        <p:spPr>
          <a:xfrm flipV="1">
            <a:off x="3505041" y="3692996"/>
            <a:ext cx="123062" cy="34266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5" grpId="0" animBg="1"/>
      <p:bldP spid="6" grpId="0"/>
      <p:bldP spid="15" grpId="0" animBg="1"/>
      <p:bldP spid="15" grpId="1" animBg="1"/>
      <p:bldP spid="16" grpId="0"/>
      <p:bldP spid="16" grpId="1"/>
      <p:bldP spid="19" grpId="0" animBg="1"/>
      <p:bldP spid="20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2C58D2-2A08-7CBA-B4FC-8438FB2E3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/>
              <a:t>Optimizers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3D3ABA-039D-DB69-8B93-5B6DA2D6A0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/>
              <a:t>Gradient Descent</a:t>
            </a:r>
          </a:p>
          <a:p>
            <a:r>
              <a:rPr lang="en-CH"/>
              <a:t>RMSProp</a:t>
            </a:r>
          </a:p>
          <a:p>
            <a:r>
              <a:rPr lang="en-CH"/>
              <a:t>Adam</a:t>
            </a:r>
          </a:p>
          <a:p>
            <a:pPr marL="0" indent="0">
              <a:buNone/>
            </a:pPr>
            <a:r>
              <a:rPr lang="en-GB"/>
              <a:t>A</a:t>
            </a:r>
            <a:r>
              <a:rPr lang="en-CH"/>
              <a:t>nd many others…</a:t>
            </a:r>
          </a:p>
        </p:txBody>
      </p:sp>
    </p:spTree>
    <p:extLst>
      <p:ext uri="{BB962C8B-B14F-4D97-AF65-F5344CB8AC3E}">
        <p14:creationId xmlns:p14="http://schemas.microsoft.com/office/powerpoint/2010/main" val="299584713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E5391-27CA-7C86-6345-05A89F5E6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/>
              <a:t>Comparison of algorithms in 2D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0AE60B1-E784-5C4D-A7D5-8825612135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92643" y="1370013"/>
            <a:ext cx="4958714" cy="32623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6D5C0F1-CF3D-8201-9629-0EA563660E87}"/>
              </a:ext>
            </a:extLst>
          </p:cNvPr>
          <p:cNvSpPr txBox="1"/>
          <p:nvPr/>
        </p:nvSpPr>
        <p:spPr>
          <a:xfrm>
            <a:off x="1785523" y="4731156"/>
            <a:ext cx="55729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>
                <a:latin typeface="Arial" panose="020B0604020202020204" pitchFamily="34" charset="0"/>
              </a:rPr>
              <a:t>U. Michelucci, </a:t>
            </a:r>
            <a:r>
              <a:rPr lang="en-GB" sz="1200" i="1">
                <a:latin typeface="Arial" panose="020B0604020202020204" pitchFamily="34" charset="0"/>
              </a:rPr>
              <a:t>Applied Deep Learning with TensorFlow 2</a:t>
            </a:r>
            <a:r>
              <a:rPr lang="en-GB" sz="1200">
                <a:latin typeface="Arial" panose="020B0604020202020204" pitchFamily="34" charset="0"/>
              </a:rPr>
              <a:t>, Springer Nature, 2022</a:t>
            </a:r>
          </a:p>
        </p:txBody>
      </p:sp>
    </p:spTree>
    <p:extLst>
      <p:ext uri="{BB962C8B-B14F-4D97-AF65-F5344CB8AC3E}">
        <p14:creationId xmlns:p14="http://schemas.microsoft.com/office/powerpoint/2010/main" val="286781534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E5391-27CA-7C86-6345-05A89F5E6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/>
              <a:t>Comparison of algorithms in 2D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D5C0F1-CF3D-8201-9629-0EA563660E87}"/>
              </a:ext>
            </a:extLst>
          </p:cNvPr>
          <p:cNvSpPr txBox="1"/>
          <p:nvPr/>
        </p:nvSpPr>
        <p:spPr>
          <a:xfrm>
            <a:off x="1785523" y="4731156"/>
            <a:ext cx="55729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>
                <a:latin typeface="Arial" panose="020B0604020202020204" pitchFamily="34" charset="0"/>
              </a:rPr>
              <a:t>U. Michelucci, </a:t>
            </a:r>
            <a:r>
              <a:rPr lang="en-GB" sz="1200" i="1">
                <a:latin typeface="Arial" panose="020B0604020202020204" pitchFamily="34" charset="0"/>
              </a:rPr>
              <a:t>Applied Deep Learning with TensorFlow 2</a:t>
            </a:r>
            <a:r>
              <a:rPr lang="en-GB" sz="1200">
                <a:latin typeface="Arial" panose="020B0604020202020204" pitchFamily="34" charset="0"/>
              </a:rPr>
              <a:t>, Springer Nature, 2022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D96C3E0-E6D7-2B24-FB6D-17968E09F8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7781" y="1370013"/>
            <a:ext cx="6608438" cy="3262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57355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E5391-27CA-7C86-6345-05A89F5E6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/>
              <a:t>Comparison of algorithms in 2D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D5C0F1-CF3D-8201-9629-0EA563660E87}"/>
              </a:ext>
            </a:extLst>
          </p:cNvPr>
          <p:cNvSpPr txBox="1"/>
          <p:nvPr/>
        </p:nvSpPr>
        <p:spPr>
          <a:xfrm>
            <a:off x="1785523" y="4731156"/>
            <a:ext cx="55729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>
                <a:latin typeface="Arial" panose="020B0604020202020204" pitchFamily="34" charset="0"/>
              </a:rPr>
              <a:t>U. Michelucci, </a:t>
            </a:r>
            <a:r>
              <a:rPr lang="en-GB" sz="1200" i="1">
                <a:latin typeface="Arial" panose="020B0604020202020204" pitchFamily="34" charset="0"/>
              </a:rPr>
              <a:t>Applied Deep Learning with TensorFlow 2</a:t>
            </a:r>
            <a:r>
              <a:rPr lang="en-GB" sz="1200">
                <a:latin typeface="Arial" panose="020B0604020202020204" pitchFamily="34" charset="0"/>
              </a:rPr>
              <a:t>, Springer Nature, 2022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9FC1FEBB-231B-3CA2-F576-29CF261BC5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57083" y="1370013"/>
            <a:ext cx="5029834" cy="3262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67737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E5391-27CA-7C86-6345-05A89F5E6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/>
              <a:t>Comparison of algorithms in 2D</a:t>
            </a:r>
          </a:p>
        </p:txBody>
      </p:sp>
      <p:pic>
        <p:nvPicPr>
          <p:cNvPr id="6" name="Google Shape;398;p46">
            <a:extLst>
              <a:ext uri="{FF2B5EF4-FFF2-40B4-BE49-F238E27FC236}">
                <a16:creationId xmlns:a16="http://schemas.microsoft.com/office/drawing/2014/main" id="{67528308-1718-2B4A-B4E4-7A69EC285FF2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4415" y="1494797"/>
            <a:ext cx="7369901" cy="273927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399;p46">
            <a:extLst>
              <a:ext uri="{FF2B5EF4-FFF2-40B4-BE49-F238E27FC236}">
                <a16:creationId xmlns:a16="http://schemas.microsoft.com/office/drawing/2014/main" id="{FFA50D58-3076-96DA-6391-86B5C52F4642}"/>
              </a:ext>
            </a:extLst>
          </p:cNvPr>
          <p:cNvSpPr txBox="1"/>
          <p:nvPr/>
        </p:nvSpPr>
        <p:spPr>
          <a:xfrm>
            <a:off x="5220150" y="4760659"/>
            <a:ext cx="3873000" cy="2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500" tIns="41500" rIns="41500" bIns="41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Source:Umberto Michelucci, Applied Deep Learning - A Case-Based Approach to Understanding Deep Neural Networks, APRESS 2018</a:t>
            </a:r>
            <a:endParaRPr sz="800"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4343379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FBE63-FC6E-D5AD-4AA4-9FB614C0B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/>
              <a:t>Challenges with Neural Networks</a:t>
            </a:r>
          </a:p>
        </p:txBody>
      </p:sp>
    </p:spTree>
    <p:extLst>
      <p:ext uri="{BB962C8B-B14F-4D97-AF65-F5344CB8AC3E}">
        <p14:creationId xmlns:p14="http://schemas.microsoft.com/office/powerpoint/2010/main" val="47429181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59"/>
          <p:cNvSpPr txBox="1">
            <a:spLocks noGrp="1"/>
          </p:cNvSpPr>
          <p:nvPr>
            <p:ph type="title"/>
          </p:nvPr>
        </p:nvSpPr>
        <p:spPr>
          <a:xfrm>
            <a:off x="385992" y="25818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tx1"/>
                </a:solidFill>
              </a:rPr>
              <a:t>Additional difficulties</a:t>
            </a:r>
            <a:endParaRPr>
              <a:solidFill>
                <a:schemeClr val="tx1"/>
              </a:solidFill>
            </a:endParaRPr>
          </a:p>
        </p:txBody>
      </p:sp>
      <p:sp>
        <p:nvSpPr>
          <p:cNvPr id="498" name="Google Shape;498;p59"/>
          <p:cNvSpPr txBox="1">
            <a:spLocks noGrp="1"/>
          </p:cNvSpPr>
          <p:nvPr>
            <p:ph type="body" idx="1"/>
          </p:nvPr>
        </p:nvSpPr>
        <p:spPr>
          <a:xfrm>
            <a:off x="727650" y="953564"/>
            <a:ext cx="7688700" cy="39317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Raleway"/>
              <a:buChar char="●"/>
            </a:pPr>
            <a:r>
              <a:rPr lang="en" sz="2400" b="1">
                <a:latin typeface="Raleway"/>
                <a:ea typeface="Raleway"/>
                <a:cs typeface="Raleway"/>
                <a:sym typeface="Raleway"/>
              </a:rPr>
              <a:t>Regularisation </a:t>
            </a:r>
            <a:r>
              <a:rPr lang="en" sz="2400">
                <a:latin typeface="Raleway"/>
                <a:ea typeface="Raleway"/>
                <a:cs typeface="Raleway"/>
                <a:sym typeface="Raleway"/>
              </a:rPr>
              <a:t>– How to avoid overfitting and make the models generali</a:t>
            </a:r>
            <a:r>
              <a:rPr lang="en-GB" sz="2400">
                <a:latin typeface="Raleway"/>
                <a:ea typeface="Raleway"/>
                <a:cs typeface="Raleway"/>
                <a:sym typeface="Raleway"/>
              </a:rPr>
              <a:t>z</a:t>
            </a:r>
            <a:r>
              <a:rPr lang="en" sz="2400">
                <a:latin typeface="Raleway"/>
                <a:ea typeface="Raleway"/>
                <a:cs typeface="Raleway"/>
                <a:sym typeface="Raleway"/>
              </a:rPr>
              <a:t>e better</a:t>
            </a:r>
            <a:endParaRPr lang="en" sz="2400" b="1"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Raleway"/>
              <a:buChar char="●"/>
            </a:pPr>
            <a:r>
              <a:rPr lang="en" sz="2400" b="1">
                <a:latin typeface="Raleway"/>
                <a:ea typeface="Raleway"/>
                <a:cs typeface="Raleway"/>
                <a:sym typeface="Raleway"/>
              </a:rPr>
              <a:t>Hyperparameter tuning</a:t>
            </a:r>
            <a:r>
              <a:rPr lang="en" sz="2400">
                <a:latin typeface="Raleway"/>
                <a:ea typeface="Raleway"/>
                <a:cs typeface="Raleway"/>
                <a:sym typeface="Raleway"/>
              </a:rPr>
              <a:t> - finding the best parameters to obtain the best values for the chosen metric</a:t>
            </a:r>
            <a:endParaRPr sz="2400"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Raleway"/>
              <a:buChar char="●"/>
            </a:pPr>
            <a:r>
              <a:rPr lang="en" sz="2400" b="1">
                <a:latin typeface="Raleway"/>
                <a:ea typeface="Raleway"/>
                <a:cs typeface="Raleway"/>
                <a:sym typeface="Raleway"/>
              </a:rPr>
              <a:t>Metric analysis</a:t>
            </a:r>
            <a:r>
              <a:rPr lang="en" sz="2400">
                <a:latin typeface="Raleway"/>
                <a:ea typeface="Raleway"/>
                <a:cs typeface="Raleway"/>
                <a:sym typeface="Raleway"/>
              </a:rPr>
              <a:t> - detecting possible issues with the datasets</a:t>
            </a:r>
            <a:endParaRPr sz="2400"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Raleway"/>
              <a:buChar char="●"/>
            </a:pPr>
            <a:r>
              <a:rPr lang="en" sz="2400" b="1">
                <a:latin typeface="Raleway"/>
                <a:ea typeface="Raleway"/>
                <a:cs typeface="Raleway"/>
                <a:sym typeface="Raleway"/>
              </a:rPr>
              <a:t>Training speed</a:t>
            </a:r>
            <a:r>
              <a:rPr lang="en" sz="2400">
                <a:latin typeface="Raleway"/>
                <a:ea typeface="Raleway"/>
                <a:cs typeface="Raleway"/>
                <a:sym typeface="Raleway"/>
              </a:rPr>
              <a:t> - optimizing to get the fastest training possible</a:t>
            </a:r>
            <a:endParaRPr sz="2400"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Raleway"/>
              <a:buChar char="●"/>
            </a:pPr>
            <a:r>
              <a:rPr lang="en" sz="2400" b="1">
                <a:latin typeface="Raleway"/>
                <a:ea typeface="Raleway"/>
                <a:cs typeface="Raleway"/>
                <a:sym typeface="Raleway"/>
              </a:rPr>
              <a:t>Big datasets</a:t>
            </a:r>
            <a:r>
              <a:rPr lang="en" sz="2400">
                <a:latin typeface="Raleway"/>
                <a:ea typeface="Raleway"/>
                <a:cs typeface="Raleway"/>
                <a:sym typeface="Raleway"/>
              </a:rPr>
              <a:t> - working with amount of data that does not fit in memory anymore</a:t>
            </a:r>
            <a:endParaRPr sz="2400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24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88B72-9A4A-940B-4138-B94131BB6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/>
              <a:t>Additional architectures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B60D76-DD1E-FDE3-0AD3-93318269A0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CH"/>
              <a:t>There are many architectures that are know to work best with different data types:</a:t>
            </a:r>
          </a:p>
          <a:p>
            <a:r>
              <a:rPr lang="en-CH"/>
              <a:t>Convolutional neural networks: for multi-dimensional data types (as images) </a:t>
            </a:r>
          </a:p>
          <a:p>
            <a:r>
              <a:rPr lang="en-CH"/>
              <a:t>Recurrent neural networks: time series, language, etc.</a:t>
            </a:r>
          </a:p>
          <a:p>
            <a:pPr marL="0" indent="0">
              <a:buNone/>
            </a:pPr>
            <a:endParaRPr lang="en-CH"/>
          </a:p>
          <a:p>
            <a:pPr marL="0" indent="0">
              <a:buNone/>
            </a:pPr>
            <a:r>
              <a:rPr lang="en-CH"/>
              <a:t>Many others have been developed to solve specific problem as: object localisation, segmentation (in MRI for example), etc.</a:t>
            </a:r>
          </a:p>
        </p:txBody>
      </p:sp>
    </p:spTree>
    <p:extLst>
      <p:ext uri="{BB962C8B-B14F-4D97-AF65-F5344CB8AC3E}">
        <p14:creationId xmlns:p14="http://schemas.microsoft.com/office/powerpoint/2010/main" val="330342549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C13785-ED6A-6B4C-D1E4-F42892FB0F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/>
              <a:t>Hands-on Session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4FD9F5-94D3-8750-70CF-73EF103C9E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047461"/>
            <a:ext cx="7886700" cy="258526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sz="3200">
                <a:hlinkClick r:id="rId2"/>
              </a:rPr>
              <a:t>https://playground.tensorflow.org</a:t>
            </a:r>
            <a:r>
              <a:rPr lang="en-GB" sz="3200"/>
              <a:t> </a:t>
            </a:r>
            <a:endParaRPr lang="en-CH" sz="3200"/>
          </a:p>
        </p:txBody>
      </p:sp>
    </p:spTree>
    <p:extLst>
      <p:ext uri="{BB962C8B-B14F-4D97-AF65-F5344CB8AC3E}">
        <p14:creationId xmlns:p14="http://schemas.microsoft.com/office/powerpoint/2010/main" val="425448322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60"/>
          <p:cNvSpPr txBox="1">
            <a:spLocks noGrp="1"/>
          </p:cNvSpPr>
          <p:nvPr>
            <p:ph type="ctrTitle"/>
          </p:nvPr>
        </p:nvSpPr>
        <p:spPr>
          <a:xfrm>
            <a:off x="727950" y="156820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ranklin Gothic Book" panose="020B0503020102020204" pitchFamily="34" charset="0"/>
              </a:rPr>
              <a:t>From here the only limit is your creativity!</a:t>
            </a:r>
            <a:endParaRPr>
              <a:latin typeface="Franklin Gothic Book" panose="020B0503020102020204" pitchFamily="3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D7E52-2FDA-6F53-B7AE-F96FD98087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13790"/>
            <a:ext cx="7886700" cy="994172"/>
          </a:xfrm>
        </p:spPr>
        <p:txBody>
          <a:bodyPr/>
          <a:lstStyle/>
          <a:p>
            <a:r>
              <a:rPr lang="en-CH"/>
              <a:t>Components of a neuron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7E38BCA-9EC0-4077-EC03-CBBCAEBF2E1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107962"/>
                <a:ext cx="7886700" cy="3263504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CH"/>
                  <a:t>A neuron has two main components:</a:t>
                </a:r>
              </a:p>
              <a:p>
                <a:pPr marL="0" indent="0">
                  <a:buNone/>
                </a:pPr>
                <a:endParaRPr lang="en-CH"/>
              </a:p>
              <a:p>
                <a:r>
                  <a:rPr lang="en-CH"/>
                  <a:t>The weights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CH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CH" b="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de-CH" b="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CH"/>
                  <a:t>) (the bias </a:t>
                </a:r>
                <a14:m>
                  <m:oMath xmlns:m="http://schemas.openxmlformats.org/officeDocument/2006/math">
                    <m:r>
                      <a:rPr lang="de-CH" b="0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CH"/>
                  <a:t> is sometime included in the weights)</a:t>
                </a:r>
              </a:p>
              <a:p>
                <a:r>
                  <a:rPr lang="en-CH"/>
                  <a:t>The </a:t>
                </a:r>
                <a:r>
                  <a:rPr lang="en-CH" i="1"/>
                  <a:t>activation function</a:t>
                </a:r>
                <a:r>
                  <a:rPr lang="en-CH"/>
                  <a:t> (the </a:t>
                </a:r>
                <a14:m>
                  <m:oMath xmlns:m="http://schemas.openxmlformats.org/officeDocument/2006/math">
                    <m:r>
                      <a:rPr lang="de-CH" b="0" i="1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CH"/>
                  <a:t> in the previous slide)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7E38BCA-9EC0-4077-EC03-CBBCAEBF2E1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107962"/>
                <a:ext cx="7886700" cy="3263504"/>
              </a:xfrm>
              <a:blipFill>
                <a:blip r:embed="rId2"/>
                <a:stretch>
                  <a:fillRect l="-804" t="-1938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4CD503AC-2EE9-6212-B2FE-C5B3EEC78F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0201" y="3304135"/>
            <a:ext cx="5718357" cy="171843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CB3CDC8-9C1C-8E19-2F7F-51AF7535BE25}"/>
              </a:ext>
            </a:extLst>
          </p:cNvPr>
          <p:cNvSpPr txBox="1"/>
          <p:nvPr/>
        </p:nvSpPr>
        <p:spPr>
          <a:xfrm rot="16200000">
            <a:off x="6226718" y="2105285"/>
            <a:ext cx="557295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50">
                <a:latin typeface="Arial" panose="020B0604020202020204" pitchFamily="34" charset="0"/>
              </a:rPr>
              <a:t>U. Michelucci, </a:t>
            </a:r>
            <a:r>
              <a:rPr lang="en-GB" sz="1050" i="1">
                <a:latin typeface="Arial" panose="020B0604020202020204" pitchFamily="34" charset="0"/>
              </a:rPr>
              <a:t>Applied Deep Learning with TensorFlow 2</a:t>
            </a:r>
            <a:r>
              <a:rPr lang="en-GB" sz="1050">
                <a:latin typeface="Arial" panose="020B0604020202020204" pitchFamily="34" charset="0"/>
              </a:rPr>
              <a:t>, Springer Nature, 2022</a:t>
            </a:r>
          </a:p>
        </p:txBody>
      </p:sp>
    </p:spTree>
    <p:extLst>
      <p:ext uri="{BB962C8B-B14F-4D97-AF65-F5344CB8AC3E}">
        <p14:creationId xmlns:p14="http://schemas.microsoft.com/office/powerpoint/2010/main" val="26737096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E81BA61-A64D-9FC5-26F7-3F1003DF930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75292" y="97684"/>
                <a:ext cx="7886700" cy="627435"/>
              </a:xfrm>
            </p:spPr>
            <p:txBody>
              <a:bodyPr/>
              <a:lstStyle/>
              <a:p>
                <a:r>
                  <a:rPr lang="en-CH"/>
                  <a:t>Activation Functions (</a:t>
                </a:r>
                <a14:m>
                  <m:oMath xmlns:m="http://schemas.openxmlformats.org/officeDocument/2006/math">
                    <m:r>
                      <a:rPr lang="de-CH" b="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de-CH" b="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de-CH" b="0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de-CH" b="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CH"/>
                  <a:t>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E81BA61-A64D-9FC5-26F7-3F1003DF930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75292" y="97684"/>
                <a:ext cx="7886700" cy="627435"/>
              </a:xfrm>
              <a:blipFill>
                <a:blip r:embed="rId2"/>
                <a:stretch>
                  <a:fillRect l="-2087" t="-13725" b="-27451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481D203D-D5FE-EC53-0783-04FA6498DE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512" y="1523579"/>
            <a:ext cx="3900396" cy="28352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6213E21-927C-8F18-FEA2-3527AEF8B6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2185" y="4103274"/>
            <a:ext cx="2921000" cy="9271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DAE8669-CBD8-6D34-6003-FCA15C22D7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7172" y="4358837"/>
            <a:ext cx="2159000" cy="622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4D3E4DD-FA73-0235-5BB5-FB1030B26D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0" y="1460117"/>
            <a:ext cx="3947731" cy="283525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7FD5A72-94A6-055A-2592-8608AF066F6B}"/>
              </a:ext>
            </a:extLst>
          </p:cNvPr>
          <p:cNvSpPr txBox="1"/>
          <p:nvPr/>
        </p:nvSpPr>
        <p:spPr>
          <a:xfrm>
            <a:off x="2011515" y="1090785"/>
            <a:ext cx="910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/>
              <a:t>Identity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5EF7CAB-C3B2-28DD-2BE3-FA0705C79632}"/>
              </a:ext>
            </a:extLst>
          </p:cNvPr>
          <p:cNvSpPr txBox="1"/>
          <p:nvPr/>
        </p:nvSpPr>
        <p:spPr>
          <a:xfrm>
            <a:off x="6397817" y="1154247"/>
            <a:ext cx="93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/>
              <a:t>Sigmoid</a:t>
            </a:r>
          </a:p>
        </p:txBody>
      </p:sp>
    </p:spTree>
    <p:extLst>
      <p:ext uri="{BB962C8B-B14F-4D97-AF65-F5344CB8AC3E}">
        <p14:creationId xmlns:p14="http://schemas.microsoft.com/office/powerpoint/2010/main" val="10230950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E81BA61-A64D-9FC5-26F7-3F1003DF930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75292" y="97684"/>
                <a:ext cx="7886700" cy="627435"/>
              </a:xfrm>
            </p:spPr>
            <p:txBody>
              <a:bodyPr/>
              <a:lstStyle/>
              <a:p>
                <a:r>
                  <a:rPr lang="en-CH"/>
                  <a:t>Activation Functions (</a:t>
                </a:r>
                <a14:m>
                  <m:oMath xmlns:m="http://schemas.openxmlformats.org/officeDocument/2006/math">
                    <m:r>
                      <a:rPr lang="de-CH" b="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de-CH" b="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de-CH" b="0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de-CH" b="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CH"/>
                  <a:t>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E81BA61-A64D-9FC5-26F7-3F1003DF930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75292" y="97684"/>
                <a:ext cx="7886700" cy="627435"/>
              </a:xfrm>
              <a:blipFill>
                <a:blip r:embed="rId2"/>
                <a:stretch>
                  <a:fillRect l="-2087" t="-13725" b="-27451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17FD5A72-94A6-055A-2592-8608AF066F6B}"/>
              </a:ext>
            </a:extLst>
          </p:cNvPr>
          <p:cNvSpPr txBox="1"/>
          <p:nvPr/>
        </p:nvSpPr>
        <p:spPr>
          <a:xfrm>
            <a:off x="1607680" y="1154247"/>
            <a:ext cx="19964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/>
              <a:t>Hyperbolic Tangent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5EF7CAB-C3B2-28DD-2BE3-FA0705C79632}"/>
              </a:ext>
            </a:extLst>
          </p:cNvPr>
          <p:cNvSpPr txBox="1"/>
          <p:nvPr/>
        </p:nvSpPr>
        <p:spPr>
          <a:xfrm>
            <a:off x="5102540" y="1154246"/>
            <a:ext cx="2763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/>
              <a:t>ReLU (Rectified Linear Unit)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F3E7FAB-52AC-9E35-9FC2-3F82C60D68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1781" y="4418251"/>
            <a:ext cx="1888243" cy="6121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0CD8E72-CF6E-251C-9306-BC14A91826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254" y="1581725"/>
            <a:ext cx="3823200" cy="271491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FA582E3-CB0E-2E5E-EFC3-D218DCF191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28693" y="4416984"/>
            <a:ext cx="2311400" cy="5461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EFEF466-3A26-EEC0-8A2E-953BB5ABA2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0" y="1660349"/>
            <a:ext cx="3449023" cy="2619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150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E81BA61-A64D-9FC5-26F7-3F1003DF930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75292" y="97684"/>
                <a:ext cx="7886700" cy="627435"/>
              </a:xfrm>
            </p:spPr>
            <p:txBody>
              <a:bodyPr/>
              <a:lstStyle/>
              <a:p>
                <a:r>
                  <a:rPr lang="en-CH"/>
                  <a:t>Activation Functions (</a:t>
                </a:r>
                <a14:m>
                  <m:oMath xmlns:m="http://schemas.openxmlformats.org/officeDocument/2006/math">
                    <m:r>
                      <a:rPr lang="de-CH" b="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de-CH" b="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de-CH" b="0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de-CH" b="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CH"/>
                  <a:t>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E81BA61-A64D-9FC5-26F7-3F1003DF930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75292" y="97684"/>
                <a:ext cx="7886700" cy="627435"/>
              </a:xfrm>
              <a:blipFill>
                <a:blip r:embed="rId2"/>
                <a:stretch>
                  <a:fillRect l="-2087" t="-13725" b="-27451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49753341-5E89-8673-202D-C11F1C940832}"/>
              </a:ext>
            </a:extLst>
          </p:cNvPr>
          <p:cNvSpPr txBox="1"/>
          <p:nvPr/>
        </p:nvSpPr>
        <p:spPr>
          <a:xfrm>
            <a:off x="377687" y="1477617"/>
            <a:ext cx="789829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000">
                <a:latin typeface="Arial" panose="020B0604020202020204" pitchFamily="34" charset="0"/>
                <a:cs typeface="Arial" panose="020B0604020202020204" pitchFamily="34" charset="0"/>
              </a:rPr>
              <a:t>Many others:</a:t>
            </a:r>
          </a:p>
          <a:p>
            <a:endParaRPr lang="en-CH" sz="2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H" sz="2000">
                <a:latin typeface="Arial" panose="020B0604020202020204" pitchFamily="34" charset="0"/>
                <a:cs typeface="Arial" panose="020B0604020202020204" pitchFamily="34" charset="0"/>
              </a:rPr>
              <a:t>Leaky ReLU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H" sz="2000">
                <a:latin typeface="Arial" panose="020B0604020202020204" pitchFamily="34" charset="0"/>
                <a:cs typeface="Arial" panose="020B0604020202020204" pitchFamily="34" charset="0"/>
              </a:rPr>
              <a:t>Swish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H" sz="2000">
                <a:latin typeface="Arial" panose="020B0604020202020204" pitchFamily="34" charset="0"/>
                <a:cs typeface="Arial" panose="020B0604020202020204" pitchFamily="34" charset="0"/>
              </a:rPr>
              <a:t>ArcTan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H" sz="2000">
                <a:latin typeface="Arial" panose="020B0604020202020204" pitchFamily="34" charset="0"/>
                <a:cs typeface="Arial" panose="020B0604020202020204" pitchFamily="34" charset="0"/>
              </a:rPr>
              <a:t>Exponential Linear Unit (ELU)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H" sz="2000">
                <a:latin typeface="Arial" panose="020B0604020202020204" pitchFamily="34" charset="0"/>
                <a:cs typeface="Arial" panose="020B0604020202020204" pitchFamily="34" charset="0"/>
              </a:rPr>
              <a:t>Softplus</a:t>
            </a:r>
          </a:p>
          <a:p>
            <a:endParaRPr lang="en-CH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53629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3"/>
          <p:cNvSpPr txBox="1">
            <a:spLocks noGrp="1"/>
          </p:cNvSpPr>
          <p:nvPr>
            <p:ph type="title"/>
          </p:nvPr>
        </p:nvSpPr>
        <p:spPr>
          <a:xfrm>
            <a:off x="375223" y="148595"/>
            <a:ext cx="7567500" cy="295800"/>
          </a:xfrm>
          <a:prstGeom prst="rect">
            <a:avLst/>
          </a:prstGeom>
        </p:spPr>
        <p:txBody>
          <a:bodyPr spcFirstLastPara="1" wrap="square" lIns="41500" tIns="41500" rIns="41500" bIns="41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same network seen as a computational graph</a:t>
            </a:r>
            <a:endParaRPr/>
          </a:p>
        </p:txBody>
      </p:sp>
      <p:pic>
        <p:nvPicPr>
          <p:cNvPr id="188" name="Google Shape;18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5792" y="1648157"/>
            <a:ext cx="6836951" cy="2970716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3"/>
          <p:cNvSpPr txBox="1"/>
          <p:nvPr/>
        </p:nvSpPr>
        <p:spPr>
          <a:xfrm>
            <a:off x="4999125" y="4692109"/>
            <a:ext cx="3873000" cy="2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500" tIns="41500" rIns="41500" bIns="41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Source:Umberto Michelucci, Applied Deep Learning - A Case-Based Approach to Understanding Deep Neural Networks, APRESS 2018</a:t>
            </a:r>
            <a:endParaRPr sz="800"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  <p:sp>
        <p:nvSpPr>
          <p:cNvPr id="190" name="Google Shape;190;p23"/>
          <p:cNvSpPr txBox="1"/>
          <p:nvPr/>
        </p:nvSpPr>
        <p:spPr>
          <a:xfrm>
            <a:off x="375226" y="662702"/>
            <a:ext cx="8586000" cy="10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500" tIns="41500" rIns="41500" bIns="41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747474"/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A computational graph is a directed graph where the nodes correspond to </a:t>
            </a:r>
            <a:r>
              <a:rPr lang="en" sz="1400">
                <a:solidFill>
                  <a:srgbClr val="747474"/>
                </a:solidFill>
                <a:latin typeface="Arial" panose="020B0604020202020204" pitchFamily="34" charset="0"/>
              </a:rPr>
              <a:t>operations</a:t>
            </a:r>
            <a:r>
              <a:rPr lang="en" sz="1400">
                <a:solidFill>
                  <a:srgbClr val="747474"/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 or </a:t>
            </a:r>
            <a:r>
              <a:rPr lang="en" sz="1400">
                <a:solidFill>
                  <a:srgbClr val="747474"/>
                </a:solidFill>
                <a:latin typeface="Arial" panose="020B0604020202020204" pitchFamily="34" charset="0"/>
              </a:rPr>
              <a:t>variables</a:t>
            </a:r>
            <a:r>
              <a:rPr lang="en" sz="1400">
                <a:solidFill>
                  <a:srgbClr val="747474"/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. Variables can feed their value into operations, and operations can feed their output into other operations. This way, every node in the graph defines a function of the variables. (From: </a:t>
            </a:r>
            <a:r>
              <a:rPr lang="en" sz="1400" u="sng">
                <a:solidFill>
                  <a:schemeClr val="hlink"/>
                </a:solidFill>
                <a:highlight>
                  <a:srgbClr val="FFFFFF"/>
                </a:highlight>
                <a:latin typeface="Arial" panose="020B0604020202020204" pitchFamily="34" charset="0"/>
                <a:hlinkClick r:id="rId4"/>
              </a:rPr>
              <a:t>http://www.deepideas.net/deep-learning-from-scratch-i-computational-graphs/</a:t>
            </a:r>
            <a:r>
              <a:rPr lang="en" sz="1400">
                <a:solidFill>
                  <a:srgbClr val="747474"/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) </a:t>
            </a:r>
            <a:endParaRPr sz="1400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12715</TotalTime>
  <Words>1605</Words>
  <Application>Microsoft Macintosh PowerPoint</Application>
  <PresentationFormat>On-screen Show (16:9)</PresentationFormat>
  <Paragraphs>228</Paragraphs>
  <Slides>49</Slides>
  <Notes>15</Notes>
  <HiddenSlides>2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8" baseType="lpstr">
      <vt:lpstr>Raleway</vt:lpstr>
      <vt:lpstr>Calibri</vt:lpstr>
      <vt:lpstr>Cambria Math</vt:lpstr>
      <vt:lpstr>Wingdings</vt:lpstr>
      <vt:lpstr>Karla</vt:lpstr>
      <vt:lpstr>Franklin Gothic Book</vt:lpstr>
      <vt:lpstr>Arial</vt:lpstr>
      <vt:lpstr>Lato</vt:lpstr>
      <vt:lpstr>Office Theme</vt:lpstr>
      <vt:lpstr>Structure of a neuron</vt:lpstr>
      <vt:lpstr>A neuron without details</vt:lpstr>
      <vt:lpstr>Simplest network possible</vt:lpstr>
      <vt:lpstr>Computational Steps of a single neuron</vt:lpstr>
      <vt:lpstr>Components of a neuron</vt:lpstr>
      <vt:lpstr>Activation Functions (f(z))</vt:lpstr>
      <vt:lpstr>Activation Functions (f(z))</vt:lpstr>
      <vt:lpstr>Activation Functions (f(z))</vt:lpstr>
      <vt:lpstr>The same network seen as a computational graph</vt:lpstr>
      <vt:lpstr>What is a tensor (why TensorFlow?)</vt:lpstr>
      <vt:lpstr>Learning for a neuron includes 3 components</vt:lpstr>
      <vt:lpstr>Quiz: What can a neuron do?</vt:lpstr>
      <vt:lpstr>Which portion of a neural network model is responsible for the type of problem that can be solved?</vt:lpstr>
      <vt:lpstr>A single neuron can do a lot</vt:lpstr>
      <vt:lpstr>Multiple neurons / multiple layers</vt:lpstr>
      <vt:lpstr>PowerPoint Presentation</vt:lpstr>
      <vt:lpstr>Classification Problem and output activation function  The Softmax function</vt:lpstr>
      <vt:lpstr>Neural Network Architecture (example with 3 classes)</vt:lpstr>
      <vt:lpstr>Neural Network Architecture (example with 3 classes)</vt:lpstr>
      <vt:lpstr>Neural Network Architecture (example with 3 classes)</vt:lpstr>
      <vt:lpstr>Neural Network Architecture (example with 3 classes)</vt:lpstr>
      <vt:lpstr>Neural Network Architecture (example with 3 classes)</vt:lpstr>
      <vt:lpstr>Neural Network Architecture (example with 3 classes)</vt:lpstr>
      <vt:lpstr>Neural Network Architecture (example with 3 classes)</vt:lpstr>
      <vt:lpstr>Softmax output layer for classification</vt:lpstr>
      <vt:lpstr>First problem - overfitting</vt:lpstr>
      <vt:lpstr>Optimizers</vt:lpstr>
      <vt:lpstr>Gradient Descent</vt:lpstr>
      <vt:lpstr>Gradient Descent I</vt:lpstr>
      <vt:lpstr>Gradient Descent II</vt:lpstr>
      <vt:lpstr>Gradient Descent III</vt:lpstr>
      <vt:lpstr>Gradient Descent IV</vt:lpstr>
      <vt:lpstr>Gradient Descent V</vt:lpstr>
      <vt:lpstr>Gradient Descent VI</vt:lpstr>
      <vt:lpstr>Gradient Descent VII</vt:lpstr>
      <vt:lpstr>Some remarks about gradient descent</vt:lpstr>
      <vt:lpstr>How to check learning</vt:lpstr>
      <vt:lpstr>First challenge: the right learning rate  https://www.benfrederickson.com/numerical-optimization/</vt:lpstr>
      <vt:lpstr>Gradient Descent in many dimensions</vt:lpstr>
      <vt:lpstr>Optimizers</vt:lpstr>
      <vt:lpstr>Comparison of algorithms in 2D</vt:lpstr>
      <vt:lpstr>Comparison of algorithms in 2D</vt:lpstr>
      <vt:lpstr>Comparison of algorithms in 2D</vt:lpstr>
      <vt:lpstr>Comparison of algorithms in 2D</vt:lpstr>
      <vt:lpstr>Challenges with Neural Networks</vt:lpstr>
      <vt:lpstr>Additional difficulties</vt:lpstr>
      <vt:lpstr>Additional architectures</vt:lpstr>
      <vt:lpstr>Hands-on Session</vt:lpstr>
      <vt:lpstr>From here the only limit is your creativity!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Chalk Talk Neural Networks </dc:title>
  <cp:lastModifiedBy>Michelucci Umberto HSLU I</cp:lastModifiedBy>
  <cp:revision>138</cp:revision>
  <dcterms:modified xsi:type="dcterms:W3CDTF">2024-01-07T14:41:54Z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e8b0afbd-3cf7-4707-aee4-8dc9d855de29_Enabled">
    <vt:lpwstr>true</vt:lpwstr>
  </property>
  <property fmtid="{D5CDD505-2E9C-101B-9397-08002B2CF9AE}" pid="3" name="MSIP_Label_e8b0afbd-3cf7-4707-aee4-8dc9d855de29_SetDate">
    <vt:lpwstr>2023-10-02T13:26:16Z</vt:lpwstr>
  </property>
  <property fmtid="{D5CDD505-2E9C-101B-9397-08002B2CF9AE}" pid="4" name="MSIP_Label_e8b0afbd-3cf7-4707-aee4-8dc9d855de29_Method">
    <vt:lpwstr>Standard</vt:lpwstr>
  </property>
  <property fmtid="{D5CDD505-2E9C-101B-9397-08002B2CF9AE}" pid="5" name="MSIP_Label_e8b0afbd-3cf7-4707-aee4-8dc9d855de29_Name">
    <vt:lpwstr>intern</vt:lpwstr>
  </property>
  <property fmtid="{D5CDD505-2E9C-101B-9397-08002B2CF9AE}" pid="6" name="MSIP_Label_e8b0afbd-3cf7-4707-aee4-8dc9d855de29_SiteId">
    <vt:lpwstr>75a34008-d7d1-4924-8e78-31fea86f6e68</vt:lpwstr>
  </property>
  <property fmtid="{D5CDD505-2E9C-101B-9397-08002B2CF9AE}" pid="7" name="MSIP_Label_e8b0afbd-3cf7-4707-aee4-8dc9d855de29_ActionId">
    <vt:lpwstr>f0aa4c1c-4928-4284-ac0a-34bcf3060b30</vt:lpwstr>
  </property>
  <property fmtid="{D5CDD505-2E9C-101B-9397-08002B2CF9AE}" pid="8" name="MSIP_Label_e8b0afbd-3cf7-4707-aee4-8dc9d855de29_ContentBits">
    <vt:lpwstr>0</vt:lpwstr>
  </property>
</Properties>
</file>